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5143500" cx="9144000"/>
  <p:notesSz cx="6858000" cy="9144000"/>
  <p:embeddedFontLst>
    <p:embeddedFont>
      <p:font typeface="Roboto"/>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oboto-italic.fntdata"/><Relationship Id="rId34" Type="http://schemas.openxmlformats.org/officeDocument/2006/relationships/slide" Target="slides/slide29.xml"/><Relationship Id="rId78" Type="http://schemas.openxmlformats.org/officeDocument/2006/relationships/font" Target="fonts/Roboto-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233762c93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233762c93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233762c936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233762c936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233762c936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233762c936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233762c936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233762c936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233762c936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233762c936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233762c93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233762c93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233762c93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233762c93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233762c93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233762c93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233762c93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233762c93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233762c936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233762c936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233762c93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233762c93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233762c936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233762c936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233762c936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233762c936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233762c936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233762c936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233762c936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233762c936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233762c936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233762c936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L'imagerie anatomique montre une atrophie cortico-sous-corticale diffuse, modérée et peu spécifique. La TEMP/SPECT avec traceur fixant le transporteur de la dopamine (ioflupane ou DAT-Scan®) objective précocement un défaut de fixation striatale impliquant initialement la partie postérieure du putamen. Cet examen à bonne sensibilité doit être réservé aux patients ne présentant pas de syndrome parkinsonien clinique caractéristique.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233762c936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233762c936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233762c936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233762c936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233762c936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233762c936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233762c93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233762c93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233762c93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233762c93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233762c93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233762c93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233762c936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233762c936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233762c936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233762c936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233762c936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233762c936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233762c936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233762c936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233762c936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233762c936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233762c936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233762c936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233762c936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233762c93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233762c936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233762c936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233762c936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233762c936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d3b75a2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2d3b75a2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233762c93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233762c93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233762c936_2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233762c936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233762c936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233762c936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233762c936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233762c936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233762c936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233762c936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233762c936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233762c936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233762c936_2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233762c936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233762c936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233762c936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233762c936_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233762c936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233762c936_2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233762c936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233762c936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233762c936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233762c93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233762c93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33762c936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233762c936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233762c936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233762c936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233762c936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233762c936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233762c936_2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233762c936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233762c936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233762c936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233762c936_2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233762c936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233762c936_2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233762c936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233762c936_2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233762c936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2ba867f3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2ba867f3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2ba867f32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2ba867f32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233762c9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233762c9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2ba867f32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2ba867f32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2ba867f32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2ba867f32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2ba867f32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2ba867f32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2ba867f32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2ba867f32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2ba867f32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2ba867f32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ba867f32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2ba867f32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2ba867f32e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2ba867f32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2ba867f32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2ba867f32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2ba867f32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2ba867f32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2ba867f32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2ba867f32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233762c93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233762c93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2ba867f32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2ba867f32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2d45dc23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2d45dc23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233762c936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233762c936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233762c936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233762c936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6.jp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744575"/>
            <a:ext cx="8520600" cy="1290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r">
                <a:solidFill>
                  <a:schemeClr val="accent1"/>
                </a:solidFill>
                <a:latin typeface="Georgia"/>
                <a:ea typeface="Georgia"/>
                <a:cs typeface="Georgia"/>
                <a:sym typeface="Georgia"/>
              </a:rPr>
              <a:t>Conférence Gériatrie</a:t>
            </a:r>
            <a:endParaRPr>
              <a:solidFill>
                <a:schemeClr val="accent1"/>
              </a:solidFill>
              <a:latin typeface="Georgia"/>
              <a:ea typeface="Georgia"/>
              <a:cs typeface="Georgia"/>
              <a:sym typeface="Georgia"/>
            </a:endParaRPr>
          </a:p>
        </p:txBody>
      </p:sp>
      <p:sp>
        <p:nvSpPr>
          <p:cNvPr id="55" name="Google Shape;55;p13"/>
          <p:cNvSpPr txBox="1"/>
          <p:nvPr>
            <p:ph idx="1" type="subTitle"/>
          </p:nvPr>
        </p:nvSpPr>
        <p:spPr>
          <a:xfrm>
            <a:off x="6642900" y="3635350"/>
            <a:ext cx="2343600" cy="135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500">
                <a:solidFill>
                  <a:schemeClr val="dk1"/>
                </a:solidFill>
              </a:rPr>
              <a:t>H</a:t>
            </a:r>
            <a:r>
              <a:rPr b="1" lang="fr" sz="1400">
                <a:solidFill>
                  <a:schemeClr val="dk1"/>
                </a:solidFill>
              </a:rPr>
              <a:t>ugo Llambias</a:t>
            </a:r>
            <a:endParaRPr b="1" sz="1400">
              <a:solidFill>
                <a:schemeClr val="dk1"/>
              </a:solidFill>
            </a:endParaRPr>
          </a:p>
          <a:p>
            <a:pPr indent="0" lvl="0" marL="0" rtl="0" algn="l">
              <a:spcBef>
                <a:spcPts val="0"/>
              </a:spcBef>
              <a:spcAft>
                <a:spcPts val="0"/>
              </a:spcAft>
              <a:buNone/>
            </a:pPr>
            <a:r>
              <a:rPr b="1" lang="fr" sz="1400">
                <a:solidFill>
                  <a:schemeClr val="dk1"/>
                </a:solidFill>
              </a:rPr>
              <a:t>Victor-Antoine Garcia</a:t>
            </a:r>
            <a:endParaRPr b="1" sz="1400">
              <a:solidFill>
                <a:schemeClr val="dk1"/>
              </a:solidFill>
            </a:endParaRPr>
          </a:p>
          <a:p>
            <a:pPr indent="0" lvl="0" marL="0" rtl="0" algn="l">
              <a:spcBef>
                <a:spcPts val="0"/>
              </a:spcBef>
              <a:spcAft>
                <a:spcPts val="0"/>
              </a:spcAft>
              <a:buNone/>
            </a:pPr>
            <a:r>
              <a:rPr b="1" lang="fr" sz="1400">
                <a:solidFill>
                  <a:schemeClr val="dk1"/>
                </a:solidFill>
              </a:rPr>
              <a:t>Romane Bouquet</a:t>
            </a:r>
            <a:endParaRPr b="1" sz="1400">
              <a:solidFill>
                <a:schemeClr val="dk1"/>
              </a:solidFill>
            </a:endParaRPr>
          </a:p>
          <a:p>
            <a:pPr indent="0" lvl="0" marL="0" rtl="0" algn="l">
              <a:spcBef>
                <a:spcPts val="0"/>
              </a:spcBef>
              <a:spcAft>
                <a:spcPts val="0"/>
              </a:spcAft>
              <a:buNone/>
            </a:pPr>
            <a:r>
              <a:rPr i="1" lang="fr" sz="1300">
                <a:solidFill>
                  <a:schemeClr val="dk1"/>
                </a:solidFill>
              </a:rPr>
              <a:t>Internes 1ère année </a:t>
            </a:r>
            <a:endParaRPr i="1" sz="1300">
              <a:solidFill>
                <a:schemeClr val="dk1"/>
              </a:solidFill>
            </a:endParaRPr>
          </a:p>
          <a:p>
            <a:pPr indent="0" lvl="0" marL="0" rtl="0" algn="l">
              <a:spcBef>
                <a:spcPts val="0"/>
              </a:spcBef>
              <a:spcAft>
                <a:spcPts val="0"/>
              </a:spcAft>
              <a:buNone/>
            </a:pPr>
            <a:r>
              <a:rPr i="1" lang="fr" sz="1300">
                <a:solidFill>
                  <a:schemeClr val="dk1"/>
                </a:solidFill>
              </a:rPr>
              <a:t>DES </a:t>
            </a:r>
            <a:r>
              <a:rPr i="1" lang="fr" sz="1300">
                <a:solidFill>
                  <a:schemeClr val="dk1"/>
                </a:solidFill>
              </a:rPr>
              <a:t>Gériatrie</a:t>
            </a:r>
            <a:endParaRPr i="1" sz="1300">
              <a:solidFill>
                <a:schemeClr val="dk1"/>
              </a:solidFill>
            </a:endParaRPr>
          </a:p>
        </p:txBody>
      </p:sp>
      <p:pic>
        <p:nvPicPr>
          <p:cNvPr id="56" name="Google Shape;56;p13"/>
          <p:cNvPicPr preferRelativeResize="0"/>
          <p:nvPr/>
        </p:nvPicPr>
        <p:blipFill>
          <a:blip r:embed="rId3">
            <a:alphaModFix/>
          </a:blip>
          <a:stretch>
            <a:fillRect/>
          </a:stretch>
        </p:blipFill>
        <p:spPr>
          <a:xfrm>
            <a:off x="2714625" y="2220625"/>
            <a:ext cx="3714750" cy="2667000"/>
          </a:xfrm>
          <a:prstGeom prst="rect">
            <a:avLst/>
          </a:prstGeom>
          <a:noFill/>
          <a:ln>
            <a:noFill/>
          </a:ln>
        </p:spPr>
      </p:pic>
      <p:sp>
        <p:nvSpPr>
          <p:cNvPr id="57" name="Google Shape;57;p13"/>
          <p:cNvSpPr txBox="1"/>
          <p:nvPr/>
        </p:nvSpPr>
        <p:spPr>
          <a:xfrm>
            <a:off x="5694550" y="3730250"/>
            <a:ext cx="416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58" name="Google Shape;58;p13"/>
          <p:cNvSpPr txBox="1"/>
          <p:nvPr/>
        </p:nvSpPr>
        <p:spPr>
          <a:xfrm>
            <a:off x="379600" y="4042675"/>
            <a:ext cx="2121600" cy="8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500">
                <a:solidFill>
                  <a:schemeClr val="dk2"/>
                </a:solidFill>
              </a:rPr>
              <a:t>Conférence Pouce du 05/02</a:t>
            </a:r>
            <a:endParaRPr sz="1500">
              <a:solidFill>
                <a:schemeClr val="dk2"/>
              </a:solidFill>
            </a:endParaRPr>
          </a:p>
        </p:txBody>
      </p:sp>
      <p:pic>
        <p:nvPicPr>
          <p:cNvPr id="59" name="Google Shape;59;p13"/>
          <p:cNvPicPr preferRelativeResize="0"/>
          <p:nvPr/>
        </p:nvPicPr>
        <p:blipFill>
          <a:blip r:embed="rId4">
            <a:alphaModFix/>
          </a:blip>
          <a:stretch>
            <a:fillRect/>
          </a:stretch>
        </p:blipFill>
        <p:spPr>
          <a:xfrm>
            <a:off x="538213" y="2262900"/>
            <a:ext cx="1804364" cy="1703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20" name="Google Shape;12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3</a:t>
            </a:r>
            <a:r>
              <a:rPr lang="fr">
                <a:solidFill>
                  <a:schemeClr val="dk1"/>
                </a:solidFill>
              </a:rPr>
              <a:t> : </a:t>
            </a:r>
            <a:r>
              <a:rPr lang="fr" sz="1700">
                <a:solidFill>
                  <a:schemeClr val="dk1"/>
                </a:solidFill>
              </a:rPr>
              <a:t>Vous concluez à une cystite chez notre chère Germaine et lui prescrivez une BU et un ECBU qui retrouve 14 000 leucocytes et des BGN à l’examen direct. </a:t>
            </a:r>
            <a:endParaRPr sz="1700">
              <a:solidFill>
                <a:schemeClr val="dk1"/>
              </a:solidFill>
            </a:endParaRPr>
          </a:p>
          <a:p>
            <a:pPr indent="0" lvl="0" marL="0" rtl="0" algn="l">
              <a:spcBef>
                <a:spcPts val="1200"/>
              </a:spcBef>
              <a:spcAft>
                <a:spcPts val="0"/>
              </a:spcAft>
              <a:buNone/>
            </a:pPr>
            <a:r>
              <a:rPr b="1" lang="fr" sz="1700">
                <a:solidFill>
                  <a:schemeClr val="dk1"/>
                </a:solidFill>
              </a:rPr>
              <a:t>Comment traitez vous cette patiente en 1ère intention ? </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1 sachet de Fosfomycine-Trométamol en monodose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Amoxicilline pendant 7 jours </a:t>
            </a:r>
            <a:endParaRPr sz="1700">
              <a:solidFill>
                <a:schemeClr val="dk1"/>
              </a:solidFill>
            </a:endParaRPr>
          </a:p>
          <a:p>
            <a:pPr indent="-336550" lvl="0" marL="457200" rtl="0" algn="l">
              <a:spcBef>
                <a:spcPts val="0"/>
              </a:spcBef>
              <a:spcAft>
                <a:spcPts val="0"/>
              </a:spcAft>
              <a:buClr>
                <a:srgbClr val="6AA84F"/>
              </a:buClr>
              <a:buSzPts val="1700"/>
              <a:buAutoNum type="alphaUcPeriod"/>
            </a:pPr>
            <a:r>
              <a:rPr b="1" lang="fr" sz="1700">
                <a:solidFill>
                  <a:srgbClr val="6AA84F"/>
                </a:solidFill>
              </a:rPr>
              <a:t>Nitrofurantoïne pendant 7 jours</a:t>
            </a:r>
            <a:endParaRPr b="1" sz="1700">
              <a:solidFill>
                <a:srgbClr val="6AA84F"/>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Vous attendez l’antibiogramme avant de traiter</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Vous prescrivez un ECBU de contrôle à faire à distance du traitement</a:t>
            </a:r>
            <a:endParaRPr sz="1700">
              <a:solidFill>
                <a:schemeClr val="dk1"/>
              </a:solidFill>
            </a:endParaRPr>
          </a:p>
          <a:p>
            <a:pPr indent="0" lvl="0" marL="0" rtl="0" algn="l">
              <a:spcBef>
                <a:spcPts val="1200"/>
              </a:spcBef>
              <a:spcAft>
                <a:spcPts val="1200"/>
              </a:spcAft>
              <a:buNone/>
            </a:pPr>
            <a:r>
              <a:t/>
            </a:r>
            <a:endParaRPr/>
          </a:p>
        </p:txBody>
      </p:sp>
      <p:pic>
        <p:nvPicPr>
          <p:cNvPr id="121" name="Google Shape;121;p22"/>
          <p:cNvPicPr preferRelativeResize="0"/>
          <p:nvPr/>
        </p:nvPicPr>
        <p:blipFill>
          <a:blip r:embed="rId3">
            <a:alphaModFix/>
          </a:blip>
          <a:stretch>
            <a:fillRect/>
          </a:stretch>
        </p:blipFill>
        <p:spPr>
          <a:xfrm>
            <a:off x="6303858" y="2021350"/>
            <a:ext cx="2729001" cy="1537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a:t>Infection urinaire chez le sujet âgé</a:t>
            </a:r>
            <a:endParaRPr b="1"/>
          </a:p>
        </p:txBody>
      </p:sp>
      <p:sp>
        <p:nvSpPr>
          <p:cNvPr id="127" name="Google Shape;12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u="sng">
                <a:solidFill>
                  <a:schemeClr val="dk1"/>
                </a:solidFill>
              </a:rPr>
              <a:t>IU à risque de complications</a:t>
            </a:r>
            <a:r>
              <a:rPr lang="fr">
                <a:solidFill>
                  <a:schemeClr val="dk1"/>
                </a:solidFill>
              </a:rPr>
              <a:t> : </a:t>
            </a:r>
            <a:endParaRPr>
              <a:solidFill>
                <a:schemeClr val="dk1"/>
              </a:solidFill>
            </a:endParaRPr>
          </a:p>
          <a:p>
            <a:pPr indent="-342900" lvl="0" marL="457200" rtl="0" algn="l">
              <a:spcBef>
                <a:spcPts val="1200"/>
              </a:spcBef>
              <a:spcAft>
                <a:spcPts val="0"/>
              </a:spcAft>
              <a:buClr>
                <a:schemeClr val="dk1"/>
              </a:buClr>
              <a:buSzPts val="1800"/>
              <a:buChar char="-"/>
            </a:pPr>
            <a:r>
              <a:rPr lang="fr">
                <a:solidFill>
                  <a:schemeClr val="dk1"/>
                </a:solidFill>
              </a:rPr>
              <a:t>sexe masculin</a:t>
            </a:r>
            <a:endParaRPr>
              <a:solidFill>
                <a:schemeClr val="dk1"/>
              </a:solidFill>
            </a:endParaRPr>
          </a:p>
          <a:p>
            <a:pPr indent="-342900" lvl="0" marL="457200" rtl="0" algn="l">
              <a:spcBef>
                <a:spcPts val="0"/>
              </a:spcBef>
              <a:spcAft>
                <a:spcPts val="0"/>
              </a:spcAft>
              <a:buClr>
                <a:schemeClr val="dk1"/>
              </a:buClr>
              <a:buSzPts val="1800"/>
              <a:buChar char="-"/>
            </a:pPr>
            <a:r>
              <a:rPr lang="fr">
                <a:solidFill>
                  <a:schemeClr val="dk1"/>
                </a:solidFill>
              </a:rPr>
              <a:t>grossesse</a:t>
            </a:r>
            <a:endParaRPr>
              <a:solidFill>
                <a:schemeClr val="dk1"/>
              </a:solidFill>
            </a:endParaRPr>
          </a:p>
          <a:p>
            <a:pPr indent="-342900" lvl="0" marL="457200" rtl="0" algn="l">
              <a:spcBef>
                <a:spcPts val="0"/>
              </a:spcBef>
              <a:spcAft>
                <a:spcPts val="0"/>
              </a:spcAft>
              <a:buClr>
                <a:schemeClr val="dk1"/>
              </a:buClr>
              <a:buSzPts val="1800"/>
              <a:buChar char="-"/>
            </a:pPr>
            <a:r>
              <a:rPr lang="fr">
                <a:solidFill>
                  <a:schemeClr val="dk1"/>
                </a:solidFill>
              </a:rPr>
              <a:t>anomalie appareil urinaire</a:t>
            </a:r>
            <a:endParaRPr>
              <a:solidFill>
                <a:schemeClr val="dk1"/>
              </a:solidFill>
            </a:endParaRPr>
          </a:p>
          <a:p>
            <a:pPr indent="-342900" lvl="0" marL="457200" rtl="0" algn="l">
              <a:spcBef>
                <a:spcPts val="0"/>
              </a:spcBef>
              <a:spcAft>
                <a:spcPts val="0"/>
              </a:spcAft>
              <a:buClr>
                <a:schemeClr val="dk1"/>
              </a:buClr>
              <a:buSzPts val="1800"/>
              <a:buChar char="-"/>
            </a:pPr>
            <a:r>
              <a:rPr lang="fr">
                <a:solidFill>
                  <a:schemeClr val="dk1"/>
                </a:solidFill>
              </a:rPr>
              <a:t>IRC sévère (clairance &lt; 30 ml/min)</a:t>
            </a:r>
            <a:endParaRPr>
              <a:solidFill>
                <a:schemeClr val="dk1"/>
              </a:solidFill>
            </a:endParaRPr>
          </a:p>
          <a:p>
            <a:pPr indent="-342900" lvl="0" marL="457200" rtl="0" algn="l">
              <a:spcBef>
                <a:spcPts val="0"/>
              </a:spcBef>
              <a:spcAft>
                <a:spcPts val="0"/>
              </a:spcAft>
              <a:buClr>
                <a:schemeClr val="dk1"/>
              </a:buClr>
              <a:buSzPts val="1800"/>
              <a:buChar char="-"/>
            </a:pPr>
            <a:r>
              <a:rPr lang="fr">
                <a:solidFill>
                  <a:schemeClr val="dk1"/>
                </a:solidFill>
              </a:rPr>
              <a:t>immunodépression</a:t>
            </a:r>
            <a:endParaRPr>
              <a:solidFill>
                <a:schemeClr val="dk1"/>
              </a:solidFill>
            </a:endParaRPr>
          </a:p>
          <a:p>
            <a:pPr indent="-342900" lvl="0" marL="457200" rtl="0" algn="l">
              <a:spcBef>
                <a:spcPts val="0"/>
              </a:spcBef>
              <a:spcAft>
                <a:spcPts val="0"/>
              </a:spcAft>
              <a:buClr>
                <a:schemeClr val="dk1"/>
              </a:buClr>
              <a:buSzPts val="1800"/>
              <a:buChar char="-"/>
            </a:pPr>
            <a:r>
              <a:rPr lang="fr">
                <a:solidFill>
                  <a:schemeClr val="dk1"/>
                </a:solidFill>
              </a:rPr>
              <a:t>âge &gt; 75 ans ou &gt; 65 ans avec au </a:t>
            </a:r>
            <a:r>
              <a:rPr lang="fr">
                <a:solidFill>
                  <a:schemeClr val="dk1"/>
                </a:solidFill>
              </a:rPr>
              <a:t>moins</a:t>
            </a:r>
            <a:r>
              <a:rPr lang="fr">
                <a:solidFill>
                  <a:schemeClr val="dk1"/>
                </a:solidFill>
              </a:rPr>
              <a:t> 3 critères de fragilité de Fried parmis :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a:t>Infection urinaire chez le sujet âgé</a:t>
            </a:r>
            <a:endParaRPr b="1"/>
          </a:p>
        </p:txBody>
      </p:sp>
      <p:sp>
        <p:nvSpPr>
          <p:cNvPr id="133" name="Google Shape;133;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fr" u="sng">
                <a:solidFill>
                  <a:schemeClr val="dk1"/>
                </a:solidFill>
              </a:rPr>
              <a:t>IU à risque de complications</a:t>
            </a:r>
            <a:r>
              <a:rPr lang="fr">
                <a:solidFill>
                  <a:schemeClr val="dk1"/>
                </a:solidFill>
              </a:rPr>
              <a:t> : </a:t>
            </a:r>
            <a:endParaRPr>
              <a:solidFill>
                <a:schemeClr val="dk1"/>
              </a:solidFill>
            </a:endParaRPr>
          </a:p>
          <a:p>
            <a:pPr indent="-342900" lvl="0" marL="457200" rtl="0" algn="l">
              <a:spcBef>
                <a:spcPts val="1200"/>
              </a:spcBef>
              <a:spcAft>
                <a:spcPts val="0"/>
              </a:spcAft>
              <a:buClr>
                <a:schemeClr val="dk1"/>
              </a:buClr>
              <a:buSzPts val="1800"/>
              <a:buChar char="-"/>
            </a:pPr>
            <a:r>
              <a:rPr lang="fr">
                <a:solidFill>
                  <a:schemeClr val="dk1"/>
                </a:solidFill>
              </a:rPr>
              <a:t>Critères de fragilité de Fried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134" name="Google Shape;134;p24"/>
          <p:cNvSpPr txBox="1"/>
          <p:nvPr/>
        </p:nvSpPr>
        <p:spPr>
          <a:xfrm>
            <a:off x="1630200" y="2059300"/>
            <a:ext cx="5883600" cy="23589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Clr>
                <a:schemeClr val="dk1"/>
              </a:buClr>
              <a:buSzPts val="1100"/>
              <a:buFont typeface="Arial"/>
              <a:buNone/>
            </a:pPr>
            <a:r>
              <a:rPr b="1" lang="fr" sz="1500">
                <a:solidFill>
                  <a:schemeClr val="dk1"/>
                </a:solidFill>
              </a:rPr>
              <a:t>1. Perte de poids involontaire dans la dernière année</a:t>
            </a:r>
            <a:endParaRPr b="1" sz="1500">
              <a:solidFill>
                <a:schemeClr val="dk1"/>
              </a:solidFill>
            </a:endParaRPr>
          </a:p>
          <a:p>
            <a:pPr indent="0" lvl="0" marL="457200" rtl="0" algn="ctr">
              <a:lnSpc>
                <a:spcPct val="115000"/>
              </a:lnSpc>
              <a:spcBef>
                <a:spcPts val="1200"/>
              </a:spcBef>
              <a:spcAft>
                <a:spcPts val="0"/>
              </a:spcAft>
              <a:buClr>
                <a:schemeClr val="dk1"/>
              </a:buClr>
              <a:buSzPts val="1100"/>
              <a:buFont typeface="Arial"/>
              <a:buNone/>
            </a:pPr>
            <a:r>
              <a:rPr b="1" lang="fr" sz="1500">
                <a:solidFill>
                  <a:schemeClr val="dk1"/>
                </a:solidFill>
              </a:rPr>
              <a:t>2. Impression subjective de fatigue</a:t>
            </a:r>
            <a:endParaRPr b="1" sz="1500">
              <a:solidFill>
                <a:schemeClr val="dk1"/>
              </a:solidFill>
            </a:endParaRPr>
          </a:p>
          <a:p>
            <a:pPr indent="0" lvl="0" marL="457200" rtl="0" algn="ctr">
              <a:lnSpc>
                <a:spcPct val="115000"/>
              </a:lnSpc>
              <a:spcBef>
                <a:spcPts val="1200"/>
              </a:spcBef>
              <a:spcAft>
                <a:spcPts val="0"/>
              </a:spcAft>
              <a:buClr>
                <a:schemeClr val="dk1"/>
              </a:buClr>
              <a:buSzPts val="1100"/>
              <a:buFont typeface="Arial"/>
              <a:buNone/>
            </a:pPr>
            <a:r>
              <a:rPr b="1" lang="fr" sz="1500">
                <a:solidFill>
                  <a:schemeClr val="dk1"/>
                </a:solidFill>
              </a:rPr>
              <a:t>3. Réduction des activités physiques</a:t>
            </a:r>
            <a:endParaRPr b="1" sz="1500">
              <a:solidFill>
                <a:schemeClr val="dk1"/>
              </a:solidFill>
            </a:endParaRPr>
          </a:p>
          <a:p>
            <a:pPr indent="0" lvl="0" marL="457200" rtl="0" algn="ctr">
              <a:lnSpc>
                <a:spcPct val="115000"/>
              </a:lnSpc>
              <a:spcBef>
                <a:spcPts val="1200"/>
              </a:spcBef>
              <a:spcAft>
                <a:spcPts val="0"/>
              </a:spcAft>
              <a:buClr>
                <a:schemeClr val="dk1"/>
              </a:buClr>
              <a:buSzPts val="1100"/>
              <a:buFont typeface="Arial"/>
              <a:buNone/>
            </a:pPr>
            <a:r>
              <a:rPr b="1" lang="fr" sz="1500">
                <a:solidFill>
                  <a:schemeClr val="dk1"/>
                </a:solidFill>
              </a:rPr>
              <a:t>4. Diminution de la vitesse de marche</a:t>
            </a:r>
            <a:endParaRPr b="1" sz="1500">
              <a:solidFill>
                <a:schemeClr val="dk1"/>
              </a:solidFill>
            </a:endParaRPr>
          </a:p>
          <a:p>
            <a:pPr indent="0" lvl="0" marL="457200" rtl="0" algn="ctr">
              <a:lnSpc>
                <a:spcPct val="115000"/>
              </a:lnSpc>
              <a:spcBef>
                <a:spcPts val="1200"/>
              </a:spcBef>
              <a:spcAft>
                <a:spcPts val="1200"/>
              </a:spcAft>
              <a:buClr>
                <a:schemeClr val="dk1"/>
              </a:buClr>
              <a:buSzPts val="1100"/>
              <a:buFont typeface="Arial"/>
              <a:buNone/>
            </a:pPr>
            <a:r>
              <a:rPr b="1" lang="fr" sz="1500">
                <a:solidFill>
                  <a:schemeClr val="dk1"/>
                </a:solidFill>
              </a:rPr>
              <a:t>5. Diminution de la force musculaire (mesure par hand grip).</a:t>
            </a:r>
            <a:endParaRPr sz="15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fr"/>
              <a:t>Infection urinaire chez le sujet âgé</a:t>
            </a:r>
            <a:endParaRPr b="1"/>
          </a:p>
          <a:p>
            <a:pPr indent="0" lvl="0" marL="0" rtl="0" algn="l">
              <a:spcBef>
                <a:spcPts val="0"/>
              </a:spcBef>
              <a:spcAft>
                <a:spcPts val="0"/>
              </a:spcAft>
              <a:buNone/>
            </a:pPr>
            <a:r>
              <a:t/>
            </a:r>
            <a:endParaRPr/>
          </a:p>
        </p:txBody>
      </p:sp>
      <p:sp>
        <p:nvSpPr>
          <p:cNvPr id="140" name="Google Shape;140;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1" name="Google Shape;141;p25"/>
          <p:cNvPicPr preferRelativeResize="0"/>
          <p:nvPr/>
        </p:nvPicPr>
        <p:blipFill>
          <a:blip r:embed="rId3">
            <a:alphaModFix/>
          </a:blip>
          <a:stretch>
            <a:fillRect/>
          </a:stretch>
        </p:blipFill>
        <p:spPr>
          <a:xfrm>
            <a:off x="897563" y="1152475"/>
            <a:ext cx="7348876" cy="3910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47" name="Google Shape;14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fr" sz="1700" u="sng">
                <a:solidFill>
                  <a:schemeClr val="dk1"/>
                </a:solidFill>
              </a:rPr>
              <a:t>Sujet (suite) </a:t>
            </a:r>
            <a:r>
              <a:rPr lang="fr" sz="1700">
                <a:solidFill>
                  <a:schemeClr val="dk1"/>
                </a:solidFill>
              </a:rPr>
              <a:t>: </a:t>
            </a:r>
            <a:endParaRPr sz="1700">
              <a:solidFill>
                <a:schemeClr val="dk1"/>
              </a:solidFill>
            </a:endParaRPr>
          </a:p>
          <a:p>
            <a:pPr indent="0" lvl="0" marL="0" rtl="0" algn="l">
              <a:lnSpc>
                <a:spcPct val="105000"/>
              </a:lnSpc>
              <a:spcBef>
                <a:spcPts val="1200"/>
              </a:spcBef>
              <a:spcAft>
                <a:spcPts val="0"/>
              </a:spcAft>
              <a:buNone/>
            </a:pPr>
            <a:r>
              <a:rPr lang="fr" sz="1700">
                <a:solidFill>
                  <a:schemeClr val="dk1"/>
                </a:solidFill>
              </a:rPr>
              <a:t>Germaine va beaucoup mieux grâce à votre prise en charge. Mais son mari revient avec elle 1 an plus tard vous consulter car Madame perd la tête. La patiente présente depuis 6 mois des tremblements des extrémités, une marche difficile à petit pas avec de nombreuses chutes, et un déclin cognitif </a:t>
            </a:r>
            <a:r>
              <a:rPr lang="fr" sz="1700">
                <a:solidFill>
                  <a:schemeClr val="dk1"/>
                </a:solidFill>
              </a:rPr>
              <a:t>associé</a:t>
            </a:r>
            <a:r>
              <a:rPr lang="fr" sz="1700">
                <a:solidFill>
                  <a:schemeClr val="dk1"/>
                </a:solidFill>
              </a:rPr>
              <a:t> avec un oubli à mesure et des difficultés du langage. Elle décrit également un sommeil altéré avec des sensations de rêve éveillé. </a:t>
            </a:r>
            <a:r>
              <a:rPr lang="fr" sz="1700">
                <a:solidFill>
                  <a:schemeClr val="dk1"/>
                </a:solidFill>
              </a:rPr>
              <a:t>Il vous dit qu’il pense qu’elle est “confuse” mais que c’est pas comme la dernière fois, elle insulte personne cette fois ci !</a:t>
            </a:r>
            <a:endParaRPr sz="1700">
              <a:solidFill>
                <a:schemeClr val="dk1"/>
              </a:solidFill>
            </a:endParaRPr>
          </a:p>
          <a:p>
            <a:pPr indent="0" lvl="0" marL="0" rtl="0" algn="l">
              <a:lnSpc>
                <a:spcPct val="105000"/>
              </a:lnSpc>
              <a:spcBef>
                <a:spcPts val="1200"/>
              </a:spcBef>
              <a:spcAft>
                <a:spcPts val="1200"/>
              </a:spcAft>
              <a:buNone/>
            </a:pPr>
            <a:r>
              <a:rPr lang="fr" sz="1700">
                <a:solidFill>
                  <a:schemeClr val="dk1"/>
                </a:solidFill>
              </a:rPr>
              <a:t>Tout cela semble s’aggraver de manière progressive, et le mari s’inquiète de ne pas pouvoir gérer tout seul la perte d’autonomie de sa femme. </a:t>
            </a:r>
            <a:endParaRPr sz="1700">
              <a:solidFill>
                <a:schemeClr val="dk1"/>
              </a:solidFill>
            </a:endParaRPr>
          </a:p>
        </p:txBody>
      </p:sp>
      <p:pic>
        <p:nvPicPr>
          <p:cNvPr id="148" name="Google Shape;148;p26"/>
          <p:cNvPicPr preferRelativeResize="0"/>
          <p:nvPr/>
        </p:nvPicPr>
        <p:blipFill>
          <a:blip r:embed="rId3">
            <a:alphaModFix/>
          </a:blip>
          <a:stretch>
            <a:fillRect/>
          </a:stretch>
        </p:blipFill>
        <p:spPr>
          <a:xfrm>
            <a:off x="6576475" y="0"/>
            <a:ext cx="2482125" cy="1654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54" name="Google Shape;154;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fr" u="sng">
                <a:solidFill>
                  <a:schemeClr val="dk1"/>
                </a:solidFill>
              </a:rPr>
              <a:t>Question 4 </a:t>
            </a:r>
            <a:r>
              <a:rPr lang="fr">
                <a:solidFill>
                  <a:schemeClr val="dk1"/>
                </a:solidFill>
              </a:rPr>
              <a:t>: Que retrouvez vous et que recherchez vous en complément ? </a:t>
            </a:r>
            <a:endParaRPr>
              <a:solidFill>
                <a:schemeClr val="dk1"/>
              </a:solidFill>
            </a:endParaRPr>
          </a:p>
          <a:p>
            <a:pPr indent="-342900" lvl="0" marL="457200" rtl="0" algn="l">
              <a:spcBef>
                <a:spcPts val="1200"/>
              </a:spcBef>
              <a:spcAft>
                <a:spcPts val="0"/>
              </a:spcAft>
              <a:buClr>
                <a:schemeClr val="dk1"/>
              </a:buClr>
              <a:buSzPts val="1800"/>
              <a:buAutoNum type="alphaUcPeriod"/>
            </a:pPr>
            <a:r>
              <a:rPr lang="fr">
                <a:solidFill>
                  <a:schemeClr val="dk1"/>
                </a:solidFill>
              </a:rPr>
              <a:t>Un trouble </a:t>
            </a:r>
            <a:r>
              <a:rPr lang="fr">
                <a:solidFill>
                  <a:schemeClr val="dk1"/>
                </a:solidFill>
              </a:rPr>
              <a:t>neurocognitif majeur</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extra-pyramidal</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Inversion du </a:t>
            </a:r>
            <a:r>
              <a:rPr lang="fr">
                <a:solidFill>
                  <a:schemeClr val="dk1"/>
                </a:solidFill>
              </a:rPr>
              <a:t>rythme nycthéméral</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fluctuation des </a:t>
            </a:r>
            <a:r>
              <a:rPr lang="fr">
                <a:solidFill>
                  <a:schemeClr val="dk1"/>
                </a:solidFill>
              </a:rPr>
              <a:t>symptômes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Des hallucinations visuelles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Incontinences urinaires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apraxie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hypertonie plastique des membres supérieurs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dysautonomie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prise de neuroleptique</a:t>
            </a:r>
            <a:endParaRPr>
              <a:solidFill>
                <a:schemeClr val="dk1"/>
              </a:solidFill>
            </a:endParaRPr>
          </a:p>
        </p:txBody>
      </p:sp>
      <p:pic>
        <p:nvPicPr>
          <p:cNvPr id="155" name="Google Shape;155;p27"/>
          <p:cNvPicPr preferRelativeResize="0"/>
          <p:nvPr/>
        </p:nvPicPr>
        <p:blipFill>
          <a:blip r:embed="rId3">
            <a:alphaModFix/>
          </a:blip>
          <a:stretch>
            <a:fillRect/>
          </a:stretch>
        </p:blipFill>
        <p:spPr>
          <a:xfrm>
            <a:off x="6493875" y="1901875"/>
            <a:ext cx="2476500" cy="2667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61" name="Google Shape;161;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fr" u="sng">
                <a:solidFill>
                  <a:schemeClr val="dk1"/>
                </a:solidFill>
              </a:rPr>
              <a:t>Question 4 </a:t>
            </a:r>
            <a:r>
              <a:rPr b="1" lang="fr">
                <a:solidFill>
                  <a:schemeClr val="dk1"/>
                </a:solidFill>
              </a:rPr>
              <a:t>: Que retrouvez vous et que recherchez vous en complément ? </a:t>
            </a:r>
            <a:endParaRPr b="1">
              <a:solidFill>
                <a:schemeClr val="dk1"/>
              </a:solidFill>
            </a:endParaRPr>
          </a:p>
          <a:p>
            <a:pPr indent="-334327" lvl="0" marL="457200" rtl="0" algn="l">
              <a:spcBef>
                <a:spcPts val="1200"/>
              </a:spcBef>
              <a:spcAft>
                <a:spcPts val="0"/>
              </a:spcAft>
              <a:buClr>
                <a:srgbClr val="6AA84F"/>
              </a:buClr>
              <a:buSzPct val="100000"/>
              <a:buAutoNum type="alphaUcPeriod"/>
            </a:pPr>
            <a:r>
              <a:rPr b="1" lang="fr">
                <a:solidFill>
                  <a:srgbClr val="6AA84F"/>
                </a:solidFill>
              </a:rPr>
              <a:t>Un trouble neurocognitif majeur</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 syndrome extra-pyramidal</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Inversion du rythme nycthéméral</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fluctuation des symptômes</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Des hallucinations visuelles</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Des incontinences urinaires</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apraxie</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hypertonie plastique des membres supérieurs</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dysautonomie</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Des troubles du comportement en sommeil paradoxal</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prise de neuroleptique</a:t>
            </a:r>
            <a:endParaRPr b="1">
              <a:solidFill>
                <a:srgbClr val="6AA84F"/>
              </a:solidFill>
            </a:endParaRPr>
          </a:p>
        </p:txBody>
      </p:sp>
      <p:pic>
        <p:nvPicPr>
          <p:cNvPr id="162" name="Google Shape;162;p28"/>
          <p:cNvPicPr preferRelativeResize="0"/>
          <p:nvPr/>
        </p:nvPicPr>
        <p:blipFill>
          <a:blip r:embed="rId3">
            <a:alphaModFix/>
          </a:blip>
          <a:stretch>
            <a:fillRect/>
          </a:stretch>
        </p:blipFill>
        <p:spPr>
          <a:xfrm>
            <a:off x="6493875" y="1901875"/>
            <a:ext cx="2476500" cy="266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68" name="Google Shape;168;p29"/>
          <p:cNvSpPr txBox="1"/>
          <p:nvPr>
            <p:ph idx="1" type="body"/>
          </p:nvPr>
        </p:nvSpPr>
        <p:spPr>
          <a:xfrm>
            <a:off x="311700" y="1152475"/>
            <a:ext cx="8520600" cy="3649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fr" sz="1929" u="sng">
                <a:solidFill>
                  <a:schemeClr val="dk1"/>
                </a:solidFill>
              </a:rPr>
              <a:t>Question 5</a:t>
            </a:r>
            <a:r>
              <a:rPr b="1" lang="fr" sz="1929">
                <a:solidFill>
                  <a:schemeClr val="dk1"/>
                </a:solidFill>
              </a:rPr>
              <a:t> :</a:t>
            </a:r>
            <a:r>
              <a:rPr lang="fr" sz="1929"/>
              <a:t> </a:t>
            </a:r>
            <a:r>
              <a:rPr b="1" lang="fr" sz="1929">
                <a:solidFill>
                  <a:schemeClr val="dk1"/>
                </a:solidFill>
              </a:rPr>
              <a:t>Quels examens faites vous en 1ère intention ? </a:t>
            </a:r>
            <a:endParaRPr b="1" sz="1929">
              <a:solidFill>
                <a:schemeClr val="dk1"/>
              </a:solidFill>
            </a:endParaRPr>
          </a:p>
          <a:p>
            <a:pPr indent="-317182" lvl="0" marL="457200" rtl="0" algn="l">
              <a:spcBef>
                <a:spcPts val="1200"/>
              </a:spcBef>
              <a:spcAft>
                <a:spcPts val="0"/>
              </a:spcAft>
              <a:buClr>
                <a:schemeClr val="dk1"/>
              </a:buClr>
              <a:buSzPct val="100000"/>
              <a:buAutoNum type="alphaUcPeriod"/>
            </a:pPr>
            <a:r>
              <a:rPr lang="fr">
                <a:solidFill>
                  <a:schemeClr val="dk1"/>
                </a:solidFill>
              </a:rPr>
              <a:t>NFS</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TSH</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Bilan hépatique complet</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Sérologie VIH</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Calcémie</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PTH</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Albumine</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Bilan de carence B9, B12</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Créatinine</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Scanner cérébral</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Glycémie à jeun</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Electrophorèse des protéines</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IRM cérébral</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CRP</a:t>
            </a:r>
            <a:endParaRPr>
              <a:solidFill>
                <a:schemeClr val="dk1"/>
              </a:solidFill>
            </a:endParaRPr>
          </a:p>
        </p:txBody>
      </p:sp>
      <p:pic>
        <p:nvPicPr>
          <p:cNvPr id="169" name="Google Shape;169;p29"/>
          <p:cNvPicPr preferRelativeResize="0"/>
          <p:nvPr/>
        </p:nvPicPr>
        <p:blipFill>
          <a:blip r:embed="rId3">
            <a:alphaModFix/>
          </a:blip>
          <a:stretch>
            <a:fillRect/>
          </a:stretch>
        </p:blipFill>
        <p:spPr>
          <a:xfrm>
            <a:off x="5238425" y="1819100"/>
            <a:ext cx="3653576" cy="2501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75" name="Google Shape;175;p30"/>
          <p:cNvSpPr txBox="1"/>
          <p:nvPr>
            <p:ph idx="1" type="body"/>
          </p:nvPr>
        </p:nvSpPr>
        <p:spPr>
          <a:xfrm>
            <a:off x="311700" y="1152475"/>
            <a:ext cx="8520600" cy="3649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fr" u="sng">
                <a:solidFill>
                  <a:schemeClr val="dk1"/>
                </a:solidFill>
              </a:rPr>
              <a:t>Question 5</a:t>
            </a:r>
            <a:r>
              <a:rPr b="1" lang="fr">
                <a:solidFill>
                  <a:schemeClr val="dk1"/>
                </a:solidFill>
              </a:rPr>
              <a:t> :</a:t>
            </a:r>
            <a:r>
              <a:rPr lang="fr"/>
              <a:t> </a:t>
            </a:r>
            <a:r>
              <a:rPr b="1" lang="fr">
                <a:solidFill>
                  <a:schemeClr val="dk1"/>
                </a:solidFill>
              </a:rPr>
              <a:t>Quels examens faites vous en 1ère intention ? </a:t>
            </a:r>
            <a:endParaRPr b="1">
              <a:solidFill>
                <a:schemeClr val="dk1"/>
              </a:solidFill>
            </a:endParaRPr>
          </a:p>
          <a:p>
            <a:pPr indent="-317182" lvl="0" marL="457200" rtl="0" algn="l">
              <a:spcBef>
                <a:spcPts val="1200"/>
              </a:spcBef>
              <a:spcAft>
                <a:spcPts val="0"/>
              </a:spcAft>
              <a:buClr>
                <a:srgbClr val="6AA84F"/>
              </a:buClr>
              <a:buSzPct val="100000"/>
              <a:buAutoNum type="alphaUcPeriod"/>
            </a:pPr>
            <a:r>
              <a:rPr b="1" lang="fr">
                <a:solidFill>
                  <a:srgbClr val="6AA84F"/>
                </a:solidFill>
              </a:rPr>
              <a:t>NFS</a:t>
            </a:r>
            <a:endParaRPr b="1">
              <a:solidFill>
                <a:srgbClr val="6AA84F"/>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TSH</a:t>
            </a:r>
            <a:endParaRPr b="1">
              <a:solidFill>
                <a:srgbClr val="6AA84F"/>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Bilan hépatique complet</a:t>
            </a:r>
            <a:endParaRPr>
              <a:solidFill>
                <a:schemeClr val="dk1"/>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Sérologie VIH</a:t>
            </a:r>
            <a:endParaRPr>
              <a:solidFill>
                <a:schemeClr val="dk1"/>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Calcémie</a:t>
            </a:r>
            <a:endParaRPr b="1">
              <a:solidFill>
                <a:srgbClr val="6AA84F"/>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PTH</a:t>
            </a:r>
            <a:endParaRPr>
              <a:solidFill>
                <a:schemeClr val="dk1"/>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Albumine</a:t>
            </a:r>
            <a:endParaRPr b="1">
              <a:solidFill>
                <a:srgbClr val="6AA84F"/>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Bilan de carence B9, B12</a:t>
            </a:r>
            <a:endParaRPr>
              <a:solidFill>
                <a:schemeClr val="dk1"/>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Créatinine</a:t>
            </a:r>
            <a:endParaRPr b="1">
              <a:solidFill>
                <a:srgbClr val="6AA84F"/>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Scanner cérébral</a:t>
            </a:r>
            <a:endParaRPr>
              <a:solidFill>
                <a:schemeClr val="dk1"/>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Glycémie à jeun</a:t>
            </a:r>
            <a:endParaRPr b="1">
              <a:solidFill>
                <a:srgbClr val="6AA84F"/>
              </a:solidFill>
            </a:endParaRPr>
          </a:p>
          <a:p>
            <a:pPr indent="-317182" lvl="0" marL="457200" rtl="0" algn="l">
              <a:spcBef>
                <a:spcPts val="0"/>
              </a:spcBef>
              <a:spcAft>
                <a:spcPts val="0"/>
              </a:spcAft>
              <a:buClr>
                <a:schemeClr val="dk1"/>
              </a:buClr>
              <a:buSzPct val="100000"/>
              <a:buAutoNum type="alphaUcPeriod"/>
            </a:pPr>
            <a:r>
              <a:rPr lang="fr">
                <a:solidFill>
                  <a:schemeClr val="dk1"/>
                </a:solidFill>
              </a:rPr>
              <a:t>Electrophorèse des protéines</a:t>
            </a:r>
            <a:endParaRPr>
              <a:solidFill>
                <a:schemeClr val="dk1"/>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IRM cérébral</a:t>
            </a:r>
            <a:endParaRPr b="1">
              <a:solidFill>
                <a:srgbClr val="6AA84F"/>
              </a:solidFill>
            </a:endParaRPr>
          </a:p>
          <a:p>
            <a:pPr indent="-317182" lvl="0" marL="457200" rtl="0" algn="l">
              <a:spcBef>
                <a:spcPts val="0"/>
              </a:spcBef>
              <a:spcAft>
                <a:spcPts val="0"/>
              </a:spcAft>
              <a:buClr>
                <a:srgbClr val="6AA84F"/>
              </a:buClr>
              <a:buSzPct val="100000"/>
              <a:buAutoNum type="alphaUcPeriod"/>
            </a:pPr>
            <a:r>
              <a:rPr b="1" lang="fr">
                <a:solidFill>
                  <a:srgbClr val="6AA84F"/>
                </a:solidFill>
              </a:rPr>
              <a:t>CRP</a:t>
            </a:r>
            <a:endParaRPr b="1">
              <a:solidFill>
                <a:srgbClr val="6AA84F"/>
              </a:solidFill>
            </a:endParaRPr>
          </a:p>
        </p:txBody>
      </p:sp>
      <p:pic>
        <p:nvPicPr>
          <p:cNvPr id="176" name="Google Shape;176;p30"/>
          <p:cNvPicPr preferRelativeResize="0"/>
          <p:nvPr/>
        </p:nvPicPr>
        <p:blipFill>
          <a:blip r:embed="rId3">
            <a:alphaModFix/>
          </a:blip>
          <a:stretch>
            <a:fillRect/>
          </a:stretch>
        </p:blipFill>
        <p:spPr>
          <a:xfrm>
            <a:off x="5238425" y="1819100"/>
            <a:ext cx="3653576" cy="2501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82" name="Google Shape;18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700">
                <a:solidFill>
                  <a:schemeClr val="dk1"/>
                </a:solidFill>
              </a:rPr>
              <a:t>Après vos examens et une consultation gériatrique </a:t>
            </a:r>
            <a:r>
              <a:rPr lang="fr" sz="1700">
                <a:solidFill>
                  <a:schemeClr val="dk1"/>
                </a:solidFill>
              </a:rPr>
              <a:t>consciencieuse</a:t>
            </a:r>
            <a:r>
              <a:rPr lang="fr" sz="1700">
                <a:solidFill>
                  <a:schemeClr val="dk1"/>
                </a:solidFill>
              </a:rPr>
              <a:t> vous retrouvez donc des troubles cognitifs progressifs, principalement une altération des fonctions exécutives, des capacités attentionnelles et des fonctions visio-spatiales. </a:t>
            </a:r>
            <a:r>
              <a:rPr lang="fr" sz="1700">
                <a:solidFill>
                  <a:schemeClr val="dk1"/>
                </a:solidFill>
              </a:rPr>
              <a:t>Également</a:t>
            </a:r>
            <a:r>
              <a:rPr lang="fr" sz="1700">
                <a:solidFill>
                  <a:schemeClr val="dk1"/>
                </a:solidFill>
              </a:rPr>
              <a:t> un syndrome parkinsonien surtout akinéto-rigide avec des troubles du comportement en sommeil paradoxal avec sensation de «rêve éveillé» voire des cauchemars violents et des hallucinations visuelles.</a:t>
            </a:r>
            <a:r>
              <a:rPr lang="fr">
                <a:solidFill>
                  <a:schemeClr val="dk1"/>
                </a:solidFill>
              </a:rPr>
              <a:t> </a:t>
            </a:r>
            <a:r>
              <a:rPr lang="fr" sz="1700">
                <a:solidFill>
                  <a:schemeClr val="dk1"/>
                </a:solidFill>
              </a:rPr>
              <a:t>A cela s’ajoute une dysautonomie avec hypotension orthostatique.</a:t>
            </a:r>
            <a:endParaRPr sz="1700">
              <a:solidFill>
                <a:schemeClr val="dk1"/>
              </a:solidFill>
            </a:endParaRPr>
          </a:p>
          <a:p>
            <a:pPr indent="0" lvl="0" marL="0" rtl="0" algn="l">
              <a:spcBef>
                <a:spcPts val="1200"/>
              </a:spcBef>
              <a:spcAft>
                <a:spcPts val="1200"/>
              </a:spcAft>
              <a:buNone/>
            </a:pPr>
            <a:r>
              <a:rPr b="1" lang="fr" sz="1700" u="sng">
                <a:solidFill>
                  <a:schemeClr val="dk1"/>
                </a:solidFill>
              </a:rPr>
              <a:t>Question 6 </a:t>
            </a:r>
            <a:r>
              <a:rPr b="1" lang="fr" sz="1700">
                <a:solidFill>
                  <a:schemeClr val="dk1"/>
                </a:solidFill>
              </a:rPr>
              <a:t>: Quel diagnostic évoquez vous ?</a:t>
            </a:r>
            <a:endParaRPr b="1" sz="1700">
              <a:solidFill>
                <a:schemeClr val="dk1"/>
              </a:solidFill>
            </a:endParaRPr>
          </a:p>
        </p:txBody>
      </p:sp>
      <p:pic>
        <p:nvPicPr>
          <p:cNvPr id="183" name="Google Shape;183;p31"/>
          <p:cNvPicPr preferRelativeResize="0"/>
          <p:nvPr/>
        </p:nvPicPr>
        <p:blipFill>
          <a:blip r:embed="rId3">
            <a:alphaModFix/>
          </a:blip>
          <a:stretch>
            <a:fillRect/>
          </a:stretch>
        </p:blipFill>
        <p:spPr>
          <a:xfrm>
            <a:off x="6320250" y="3091843"/>
            <a:ext cx="2627450" cy="175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1</a:t>
            </a:r>
            <a:r>
              <a:rPr lang="fr"/>
              <a:t> : Ca tourne pas rond la dedans</a:t>
            </a:r>
            <a:endParaRPr/>
          </a:p>
        </p:txBody>
      </p:sp>
      <p:sp>
        <p:nvSpPr>
          <p:cNvPr id="65" name="Google Shape;65;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u="sng">
                <a:solidFill>
                  <a:schemeClr val="dk1"/>
                </a:solidFill>
              </a:rPr>
              <a:t>Sujet </a:t>
            </a:r>
            <a:r>
              <a:rPr lang="fr">
                <a:solidFill>
                  <a:schemeClr val="dk1"/>
                </a:solidFill>
              </a:rPr>
              <a:t>: Vous recevez en consultation Germaine 86 ans, amenée par son mari qui trouve qu’elle a des comportements étranges. En effet depuis 2 jours, il vous rapporte que sa femme oublie de s’habiller pour sortir dehors, qu’elle s’est perdue sur le trajet pour aller acheter le pain alors qu’elle le fait toutes les semaines sans problème, et que parfois elle insulte même les passants. Il vous dit aussi que </a:t>
            </a:r>
            <a:r>
              <a:rPr lang="fr">
                <a:solidFill>
                  <a:schemeClr val="dk1"/>
                </a:solidFill>
              </a:rPr>
              <a:t>concomitamment elle a uriné plusieurs fois sur le canapé mais qu’elle l’enguelait quand il lui disait de se changer ! </a:t>
            </a:r>
            <a:endParaRPr>
              <a:solidFill>
                <a:schemeClr val="dk1"/>
              </a:solidFill>
            </a:endParaRPr>
          </a:p>
          <a:p>
            <a:pPr indent="0" lvl="0" marL="0" rtl="0" algn="l">
              <a:spcBef>
                <a:spcPts val="1200"/>
              </a:spcBef>
              <a:spcAft>
                <a:spcPts val="1200"/>
              </a:spcAft>
              <a:buNone/>
            </a:pPr>
            <a:r>
              <a:rPr lang="fr" u="sng">
                <a:solidFill>
                  <a:schemeClr val="dk1"/>
                </a:solidFill>
              </a:rPr>
              <a:t>ATCD </a:t>
            </a:r>
            <a:r>
              <a:rPr lang="fr">
                <a:solidFill>
                  <a:schemeClr val="dk1"/>
                </a:solidFill>
              </a:rPr>
              <a:t>: HTA, fibrillation atriale, syndrome dépressif </a:t>
            </a:r>
            <a:r>
              <a:rPr lang="fr"/>
              <a:t>  </a:t>
            </a:r>
            <a:endParaRPr/>
          </a:p>
        </p:txBody>
      </p:sp>
      <p:pic>
        <p:nvPicPr>
          <p:cNvPr id="66" name="Google Shape;66;p14"/>
          <p:cNvPicPr preferRelativeResize="0"/>
          <p:nvPr/>
        </p:nvPicPr>
        <p:blipFill>
          <a:blip r:embed="rId3">
            <a:alphaModFix/>
          </a:blip>
          <a:stretch>
            <a:fillRect/>
          </a:stretch>
        </p:blipFill>
        <p:spPr>
          <a:xfrm>
            <a:off x="6107250" y="3311950"/>
            <a:ext cx="2562250" cy="1708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89" name="Google Shape;18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700">
                <a:solidFill>
                  <a:schemeClr val="dk1"/>
                </a:solidFill>
              </a:rPr>
              <a:t>Après vos examens et une consultation gériatrique consciencieuse vous retrouvez donc des troubles cognitifs progressifs, principalement une altération des fonctions exécutives, des capacités attentionnelles et des fonctions visio-spatiales. Également un syndrome parkinsonien surtout akinéto-rigide avec des troubles du comportement en sommeil paradoxal avec sensation de «rêve éveillé» voire des cauchemars violents et des hallucinations visuelles.</a:t>
            </a:r>
            <a:r>
              <a:rPr lang="fr">
                <a:solidFill>
                  <a:schemeClr val="dk1"/>
                </a:solidFill>
              </a:rPr>
              <a:t> </a:t>
            </a:r>
            <a:r>
              <a:rPr lang="fr" sz="1700">
                <a:solidFill>
                  <a:schemeClr val="dk1"/>
                </a:solidFill>
              </a:rPr>
              <a:t>A cela s’ajoute une dysautonomie avec hypotension orthostatique.</a:t>
            </a:r>
            <a:endParaRPr sz="1700">
              <a:solidFill>
                <a:schemeClr val="dk1"/>
              </a:solidFill>
            </a:endParaRPr>
          </a:p>
          <a:p>
            <a:pPr indent="0" lvl="0" marL="0" rtl="0" algn="l">
              <a:spcBef>
                <a:spcPts val="1200"/>
              </a:spcBef>
              <a:spcAft>
                <a:spcPts val="0"/>
              </a:spcAft>
              <a:buNone/>
            </a:pPr>
            <a:r>
              <a:rPr b="1" lang="fr" sz="1700" u="sng">
                <a:solidFill>
                  <a:schemeClr val="dk1"/>
                </a:solidFill>
              </a:rPr>
              <a:t>Question 6 </a:t>
            </a:r>
            <a:r>
              <a:rPr b="1" lang="fr" sz="1700">
                <a:solidFill>
                  <a:schemeClr val="dk1"/>
                </a:solidFill>
              </a:rPr>
              <a:t>: Quel diagnostic évoquez vous ?</a:t>
            </a:r>
            <a:endParaRPr b="1" sz="1700">
              <a:solidFill>
                <a:schemeClr val="dk1"/>
              </a:solidFill>
            </a:endParaRPr>
          </a:p>
          <a:p>
            <a:pPr indent="0" lvl="0" marL="0" rtl="0" algn="l">
              <a:spcBef>
                <a:spcPts val="1200"/>
              </a:spcBef>
              <a:spcAft>
                <a:spcPts val="1200"/>
              </a:spcAft>
              <a:buNone/>
            </a:pPr>
            <a:r>
              <a:rPr b="1" lang="fr" sz="1700">
                <a:solidFill>
                  <a:schemeClr val="dk1"/>
                </a:solidFill>
              </a:rPr>
              <a:t>→</a:t>
            </a:r>
            <a:r>
              <a:rPr b="1" lang="fr" sz="1700">
                <a:solidFill>
                  <a:srgbClr val="6AA84F"/>
                </a:solidFill>
              </a:rPr>
              <a:t> Une maladie à corps de Lewy</a:t>
            </a:r>
            <a:endParaRPr b="1" sz="1700">
              <a:solidFill>
                <a:srgbClr val="6AA84F"/>
              </a:solidFill>
            </a:endParaRPr>
          </a:p>
        </p:txBody>
      </p:sp>
      <p:pic>
        <p:nvPicPr>
          <p:cNvPr id="190" name="Google Shape;190;p32"/>
          <p:cNvPicPr preferRelativeResize="0"/>
          <p:nvPr/>
        </p:nvPicPr>
        <p:blipFill>
          <a:blip r:embed="rId3">
            <a:alphaModFix/>
          </a:blip>
          <a:stretch>
            <a:fillRect/>
          </a:stretch>
        </p:blipFill>
        <p:spPr>
          <a:xfrm>
            <a:off x="6320250" y="3091843"/>
            <a:ext cx="2627450" cy="1750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100000"/>
              <a:buFont typeface="Arial"/>
              <a:buNone/>
            </a:pPr>
            <a:r>
              <a:rPr b="1" lang="fr" sz="2700"/>
              <a:t>Trouble neurocognitif majeur avec corps de Lewy  « DCL »</a:t>
            </a:r>
            <a:endParaRPr b="1" sz="4400">
              <a:latin typeface="Calibri"/>
              <a:ea typeface="Calibri"/>
              <a:cs typeface="Calibri"/>
              <a:sym typeface="Calibri"/>
            </a:endParaRPr>
          </a:p>
          <a:p>
            <a:pPr indent="0" lvl="0" marL="0" rtl="0" algn="l">
              <a:spcBef>
                <a:spcPts val="0"/>
              </a:spcBef>
              <a:spcAft>
                <a:spcPts val="0"/>
              </a:spcAft>
              <a:buNone/>
            </a:pPr>
            <a:r>
              <a:t/>
            </a:r>
            <a:endParaRPr/>
          </a:p>
        </p:txBody>
      </p:sp>
      <p:sp>
        <p:nvSpPr>
          <p:cNvPr id="196" name="Google Shape;196;p33"/>
          <p:cNvSpPr txBox="1"/>
          <p:nvPr>
            <p:ph idx="1" type="body"/>
          </p:nvPr>
        </p:nvSpPr>
        <p:spPr>
          <a:xfrm>
            <a:off x="311700" y="1275850"/>
            <a:ext cx="8520600" cy="3416400"/>
          </a:xfrm>
          <a:prstGeom prst="rect">
            <a:avLst/>
          </a:prstGeom>
        </p:spPr>
        <p:txBody>
          <a:bodyPr anchorCtr="0" anchor="t" bIns="91425" lIns="91425" spcFirstLastPara="1" rIns="91425" wrap="square" tIns="91425">
            <a:normAutofit/>
          </a:bodyPr>
          <a:lstStyle/>
          <a:p>
            <a:pPr indent="-355600" lvl="0" marL="342900" rtl="0" algn="l">
              <a:lnSpc>
                <a:spcPct val="90000"/>
              </a:lnSpc>
              <a:spcBef>
                <a:spcPts val="0"/>
              </a:spcBef>
              <a:spcAft>
                <a:spcPts val="0"/>
              </a:spcAft>
              <a:buClr>
                <a:schemeClr val="dk1"/>
              </a:buClr>
              <a:buSzPts val="2000"/>
              <a:buChar char="•"/>
            </a:pPr>
            <a:r>
              <a:rPr lang="fr" sz="1700">
                <a:solidFill>
                  <a:schemeClr val="dk1"/>
                </a:solidFill>
              </a:rPr>
              <a:t>Regroupent maladie à corps de Lewy et « démences » parkinsoniennes</a:t>
            </a:r>
            <a:endParaRPr sz="1700">
              <a:solidFill>
                <a:schemeClr val="dk1"/>
              </a:solidFill>
            </a:endParaRPr>
          </a:p>
          <a:p>
            <a:pPr indent="-355600" lvl="0" marL="342900" rtl="0" algn="l">
              <a:lnSpc>
                <a:spcPct val="90000"/>
              </a:lnSpc>
              <a:spcBef>
                <a:spcPts val="480"/>
              </a:spcBef>
              <a:spcAft>
                <a:spcPts val="0"/>
              </a:spcAft>
              <a:buClr>
                <a:schemeClr val="dk1"/>
              </a:buClr>
              <a:buSzPts val="2000"/>
              <a:buChar char="•"/>
            </a:pPr>
            <a:r>
              <a:rPr lang="fr" sz="1700">
                <a:solidFill>
                  <a:schemeClr val="dk1"/>
                </a:solidFill>
              </a:rPr>
              <a:t>La maladie à corps de Lewy figure parmi les trois principales causes de démence de la personne âgée </a:t>
            </a:r>
            <a:endParaRPr sz="1700">
              <a:solidFill>
                <a:schemeClr val="dk1"/>
              </a:solidFill>
            </a:endParaRPr>
          </a:p>
          <a:p>
            <a:pPr indent="-355600" lvl="0" marL="342900" rtl="0" algn="l">
              <a:lnSpc>
                <a:spcPct val="90000"/>
              </a:lnSpc>
              <a:spcBef>
                <a:spcPts val="480"/>
              </a:spcBef>
              <a:spcAft>
                <a:spcPts val="0"/>
              </a:spcAft>
              <a:buClr>
                <a:schemeClr val="dk1"/>
              </a:buClr>
              <a:buSzPts val="2000"/>
              <a:buChar char="•"/>
            </a:pPr>
            <a:r>
              <a:rPr lang="fr" sz="1700">
                <a:solidFill>
                  <a:schemeClr val="dk1"/>
                </a:solidFill>
              </a:rPr>
              <a:t>Population « plus jeune » (70 ans), hommes ++</a:t>
            </a:r>
            <a:endParaRPr sz="1700">
              <a:solidFill>
                <a:schemeClr val="dk1"/>
              </a:solidFill>
            </a:endParaRPr>
          </a:p>
          <a:p>
            <a:pPr indent="-355600" lvl="0" marL="342900" rtl="0" algn="l">
              <a:lnSpc>
                <a:spcPct val="90000"/>
              </a:lnSpc>
              <a:spcBef>
                <a:spcPts val="480"/>
              </a:spcBef>
              <a:spcAft>
                <a:spcPts val="0"/>
              </a:spcAft>
              <a:buClr>
                <a:schemeClr val="dk1"/>
              </a:buClr>
              <a:buSzPts val="2000"/>
              <a:buChar char="•"/>
            </a:pPr>
            <a:r>
              <a:rPr lang="fr" sz="1700">
                <a:solidFill>
                  <a:schemeClr val="dk1"/>
                </a:solidFill>
              </a:rPr>
              <a:t>Corps de Lewy corticaux et sous-corticaux : agrégats intra-neuronaux d’α-synucléines</a:t>
            </a:r>
            <a:endParaRPr sz="1700">
              <a:solidFill>
                <a:schemeClr val="dk1"/>
              </a:solidFill>
            </a:endParaRPr>
          </a:p>
          <a:p>
            <a:pPr indent="-355600" lvl="0" marL="342900" rtl="0" algn="l">
              <a:lnSpc>
                <a:spcPct val="90000"/>
              </a:lnSpc>
              <a:spcBef>
                <a:spcPts val="480"/>
              </a:spcBef>
              <a:spcAft>
                <a:spcPts val="0"/>
              </a:spcAft>
              <a:buClr>
                <a:schemeClr val="dk1"/>
              </a:buClr>
              <a:buSzPts val="2000"/>
              <a:buChar char="•"/>
            </a:pPr>
            <a:r>
              <a:rPr lang="fr" sz="1700">
                <a:solidFill>
                  <a:schemeClr val="dk1"/>
                </a:solidFill>
              </a:rPr>
              <a:t>Complications tardives de maladie Parkinson = 30 % des cas</a:t>
            </a:r>
            <a:endParaRPr sz="1700">
              <a:solidFill>
                <a:schemeClr val="dk1"/>
              </a:solidFill>
            </a:endParaRPr>
          </a:p>
          <a:p>
            <a:pPr indent="-355600" lvl="0" marL="342900" rtl="0" algn="l">
              <a:lnSpc>
                <a:spcPct val="90000"/>
              </a:lnSpc>
              <a:spcBef>
                <a:spcPts val="480"/>
              </a:spcBef>
              <a:spcAft>
                <a:spcPts val="0"/>
              </a:spcAft>
              <a:buClr>
                <a:schemeClr val="dk1"/>
              </a:buClr>
              <a:buSzPts val="2000"/>
              <a:buChar char="•"/>
            </a:pPr>
            <a:r>
              <a:rPr lang="fr" sz="1700">
                <a:solidFill>
                  <a:schemeClr val="dk1"/>
                </a:solidFill>
              </a:rPr>
              <a:t>Critères diagnostiques : Mc Keith (2017)</a:t>
            </a:r>
            <a:endParaRPr sz="17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sz="2700"/>
              <a:t>Trouble neurocognitif majeur avec corps de Lewy  « DCL »</a:t>
            </a:r>
            <a:endParaRPr b="1" sz="4400">
              <a:latin typeface="Calibri"/>
              <a:ea typeface="Calibri"/>
              <a:cs typeface="Calibri"/>
              <a:sym typeface="Calibri"/>
            </a:endParaRPr>
          </a:p>
          <a:p>
            <a:pPr indent="0" lvl="0" marL="0" rtl="0" algn="l">
              <a:spcBef>
                <a:spcPts val="0"/>
              </a:spcBef>
              <a:spcAft>
                <a:spcPts val="0"/>
              </a:spcAft>
              <a:buNone/>
            </a:pPr>
            <a:r>
              <a:t/>
            </a:r>
            <a:endParaRPr/>
          </a:p>
        </p:txBody>
      </p:sp>
      <p:sp>
        <p:nvSpPr>
          <p:cNvPr id="202" name="Google Shape;202;p34"/>
          <p:cNvSpPr txBox="1"/>
          <p:nvPr>
            <p:ph idx="1" type="body"/>
          </p:nvPr>
        </p:nvSpPr>
        <p:spPr>
          <a:xfrm>
            <a:off x="311700" y="1275850"/>
            <a:ext cx="8520600" cy="3416400"/>
          </a:xfrm>
          <a:prstGeom prst="rect">
            <a:avLst/>
          </a:prstGeom>
        </p:spPr>
        <p:txBody>
          <a:bodyPr anchorCtr="0" anchor="t" bIns="91425" lIns="91425" spcFirstLastPara="1" rIns="91425" wrap="square" tIns="91425">
            <a:normAutofit lnSpcReduction="10000"/>
          </a:bodyPr>
          <a:lstStyle/>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Errance diagnostique (confondue avec MA, Parkinson, maladie psychiatrique)</a:t>
            </a:r>
            <a:endParaRPr sz="1700">
              <a:solidFill>
                <a:schemeClr val="dk1"/>
              </a:solidFill>
            </a:endParaRPr>
          </a:p>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Typique : </a:t>
            </a:r>
            <a:endParaRPr sz="1700">
              <a:solidFill>
                <a:schemeClr val="dk1"/>
              </a:solidFill>
            </a:endParaRPr>
          </a:p>
          <a:p>
            <a:pPr indent="-336550" lvl="0" marL="914400" marR="0" rtl="0" algn="l">
              <a:lnSpc>
                <a:spcPct val="90000"/>
              </a:lnSpc>
              <a:spcBef>
                <a:spcPts val="0"/>
              </a:spcBef>
              <a:spcAft>
                <a:spcPts val="0"/>
              </a:spcAft>
              <a:buClr>
                <a:schemeClr val="dk1"/>
              </a:buClr>
              <a:buSzPts val="1700"/>
              <a:buAutoNum type="arabicPeriod"/>
            </a:pPr>
            <a:r>
              <a:rPr b="1" lang="fr" sz="1700">
                <a:solidFill>
                  <a:schemeClr val="dk1"/>
                </a:solidFill>
              </a:rPr>
              <a:t>Fluctuation troubles cognitifs</a:t>
            </a:r>
            <a:endParaRPr b="1" sz="1700">
              <a:solidFill>
                <a:schemeClr val="dk1"/>
              </a:solidFill>
            </a:endParaRPr>
          </a:p>
          <a:p>
            <a:pPr indent="-336550" lvl="0" marL="914400" marR="0" rtl="0" algn="l">
              <a:lnSpc>
                <a:spcPct val="90000"/>
              </a:lnSpc>
              <a:spcBef>
                <a:spcPts val="0"/>
              </a:spcBef>
              <a:spcAft>
                <a:spcPts val="0"/>
              </a:spcAft>
              <a:buClr>
                <a:schemeClr val="dk1"/>
              </a:buClr>
              <a:buSzPts val="1700"/>
              <a:buAutoNum type="arabicPeriod"/>
            </a:pPr>
            <a:r>
              <a:rPr b="1" lang="fr" sz="1700">
                <a:solidFill>
                  <a:schemeClr val="dk1"/>
                </a:solidFill>
              </a:rPr>
              <a:t>Hallucinations visuelles</a:t>
            </a:r>
            <a:endParaRPr b="1" sz="1700">
              <a:solidFill>
                <a:schemeClr val="dk1"/>
              </a:solidFill>
            </a:endParaRPr>
          </a:p>
          <a:p>
            <a:pPr indent="-336550" lvl="0" marL="914400" marR="0" rtl="0" algn="l">
              <a:lnSpc>
                <a:spcPct val="90000"/>
              </a:lnSpc>
              <a:spcBef>
                <a:spcPts val="0"/>
              </a:spcBef>
              <a:spcAft>
                <a:spcPts val="0"/>
              </a:spcAft>
              <a:buClr>
                <a:schemeClr val="dk1"/>
              </a:buClr>
              <a:buSzPts val="1700"/>
              <a:buAutoNum type="arabicPeriod"/>
            </a:pPr>
            <a:r>
              <a:rPr b="1" lang="fr" sz="1700">
                <a:solidFill>
                  <a:schemeClr val="dk1"/>
                </a:solidFill>
              </a:rPr>
              <a:t>Syndrome extrapyramidal</a:t>
            </a:r>
            <a:endParaRPr b="1" sz="1700">
              <a:solidFill>
                <a:schemeClr val="dk1"/>
              </a:solidFill>
            </a:endParaRPr>
          </a:p>
          <a:p>
            <a:pPr indent="-336550" lvl="0" marL="914400" marR="0" rtl="0" algn="l">
              <a:lnSpc>
                <a:spcPct val="90000"/>
              </a:lnSpc>
              <a:spcBef>
                <a:spcPts val="0"/>
              </a:spcBef>
              <a:spcAft>
                <a:spcPts val="0"/>
              </a:spcAft>
              <a:buClr>
                <a:schemeClr val="dk1"/>
              </a:buClr>
              <a:buSzPts val="1700"/>
              <a:buAutoNum type="arabicPeriod"/>
            </a:pPr>
            <a:r>
              <a:rPr b="1" lang="fr" sz="1700">
                <a:solidFill>
                  <a:schemeClr val="dk1"/>
                </a:solidFill>
              </a:rPr>
              <a:t>Troubles du sommeil paradoxal</a:t>
            </a:r>
            <a:endParaRPr b="1" sz="1700">
              <a:solidFill>
                <a:schemeClr val="dk1"/>
              </a:solidFill>
            </a:endParaRPr>
          </a:p>
          <a:p>
            <a:pPr indent="0" lvl="0" marL="914400" marR="0" rtl="0" algn="l">
              <a:lnSpc>
                <a:spcPct val="90000"/>
              </a:lnSpc>
              <a:spcBef>
                <a:spcPts val="0"/>
              </a:spcBef>
              <a:spcAft>
                <a:spcPts val="0"/>
              </a:spcAft>
              <a:buNone/>
            </a:pPr>
            <a:r>
              <a:t/>
            </a:r>
            <a:endParaRPr sz="1700">
              <a:solidFill>
                <a:schemeClr val="dk1"/>
              </a:solidFill>
            </a:endParaRPr>
          </a:p>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Evolution progressive sur plusieurs années </a:t>
            </a:r>
            <a:endParaRPr sz="1700">
              <a:solidFill>
                <a:schemeClr val="dk1"/>
              </a:solidFill>
            </a:endParaRPr>
          </a:p>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Intolérance aux Neuroleptiques, mauvaise </a:t>
            </a:r>
            <a:endParaRPr sz="1700">
              <a:solidFill>
                <a:schemeClr val="dk1"/>
              </a:solidFill>
            </a:endParaRPr>
          </a:p>
          <a:p>
            <a:pPr indent="0" lvl="0" marL="342900" marR="0" rtl="0" algn="l">
              <a:lnSpc>
                <a:spcPct val="90000"/>
              </a:lnSpc>
              <a:spcBef>
                <a:spcPts val="0"/>
              </a:spcBef>
              <a:spcAft>
                <a:spcPts val="0"/>
              </a:spcAft>
              <a:buNone/>
            </a:pPr>
            <a:r>
              <a:rPr lang="fr" sz="1700">
                <a:solidFill>
                  <a:schemeClr val="dk1"/>
                </a:solidFill>
              </a:rPr>
              <a:t>réponse L-dopa</a:t>
            </a:r>
            <a:endParaRPr sz="1700">
              <a:solidFill>
                <a:schemeClr val="dk1"/>
              </a:solidFill>
            </a:endParaRPr>
          </a:p>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Hypofixation noyaux dopaminergiques </a:t>
            </a:r>
            <a:endParaRPr sz="1700">
              <a:solidFill>
                <a:schemeClr val="dk1"/>
              </a:solidFill>
            </a:endParaRPr>
          </a:p>
          <a:p>
            <a:pPr indent="0" lvl="0" marL="342900" marR="0" rtl="0" algn="l">
              <a:lnSpc>
                <a:spcPct val="90000"/>
              </a:lnSpc>
              <a:spcBef>
                <a:spcPts val="0"/>
              </a:spcBef>
              <a:spcAft>
                <a:spcPts val="0"/>
              </a:spcAft>
              <a:buNone/>
            </a:pPr>
            <a:r>
              <a:rPr lang="fr" sz="1700">
                <a:solidFill>
                  <a:schemeClr val="dk1"/>
                </a:solidFill>
              </a:rPr>
              <a:t>(DAT-scan, PET scan à la dopa)</a:t>
            </a:r>
            <a:endParaRPr sz="1700">
              <a:solidFill>
                <a:schemeClr val="dk1"/>
              </a:solidFill>
            </a:endParaRPr>
          </a:p>
          <a:p>
            <a:pPr indent="-355600" lvl="0" marL="342900" marR="0" rtl="0" algn="l">
              <a:lnSpc>
                <a:spcPct val="90000"/>
              </a:lnSpc>
              <a:spcBef>
                <a:spcPts val="0"/>
              </a:spcBef>
              <a:spcAft>
                <a:spcPts val="0"/>
              </a:spcAft>
              <a:buClr>
                <a:schemeClr val="dk1"/>
              </a:buClr>
              <a:buSzPts val="2000"/>
              <a:buChar char="•"/>
            </a:pPr>
            <a:r>
              <a:rPr lang="fr" sz="1700">
                <a:solidFill>
                  <a:schemeClr val="dk1"/>
                </a:solidFill>
              </a:rPr>
              <a:t>Dysautonomie précoce</a:t>
            </a:r>
            <a:endParaRPr sz="3200">
              <a:solidFill>
                <a:schemeClr val="dk1"/>
              </a:solidFill>
              <a:latin typeface="Calibri"/>
              <a:ea typeface="Calibri"/>
              <a:cs typeface="Calibri"/>
              <a:sym typeface="Calibri"/>
            </a:endParaRPr>
          </a:p>
          <a:p>
            <a:pPr indent="0" lvl="0" marL="0" rtl="0" algn="l">
              <a:spcBef>
                <a:spcPts val="0"/>
              </a:spcBef>
              <a:spcAft>
                <a:spcPts val="1200"/>
              </a:spcAft>
              <a:buNone/>
            </a:pPr>
            <a:r>
              <a:t/>
            </a:r>
            <a:endParaRPr/>
          </a:p>
        </p:txBody>
      </p:sp>
      <p:pic>
        <p:nvPicPr>
          <p:cNvPr id="203" name="Google Shape;203;p34"/>
          <p:cNvPicPr preferRelativeResize="0"/>
          <p:nvPr/>
        </p:nvPicPr>
        <p:blipFill>
          <a:blip r:embed="rId3">
            <a:alphaModFix/>
          </a:blip>
          <a:stretch>
            <a:fillRect/>
          </a:stretch>
        </p:blipFill>
        <p:spPr>
          <a:xfrm>
            <a:off x="5031500" y="1837450"/>
            <a:ext cx="4112499" cy="2293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a:t>Critères diagnostics de la DCL</a:t>
            </a:r>
            <a:endParaRPr b="1"/>
          </a:p>
        </p:txBody>
      </p:sp>
      <p:sp>
        <p:nvSpPr>
          <p:cNvPr id="209" name="Google Shape;209;p35"/>
          <p:cNvSpPr txBox="1"/>
          <p:nvPr>
            <p:ph idx="1" type="body"/>
          </p:nvPr>
        </p:nvSpPr>
        <p:spPr>
          <a:xfrm>
            <a:off x="311700" y="1152475"/>
            <a:ext cx="8520600" cy="3592500"/>
          </a:xfrm>
          <a:prstGeom prst="rect">
            <a:avLst/>
          </a:prstGeom>
        </p:spPr>
        <p:txBody>
          <a:bodyPr anchorCtr="0" anchor="t" bIns="91425" lIns="91425" spcFirstLastPara="1" rIns="91425" wrap="square" tIns="91425">
            <a:normAutofit/>
          </a:bodyPr>
          <a:lstStyle/>
          <a:p>
            <a:pPr indent="-295275" lvl="0" marL="457200" rtl="0" algn="l">
              <a:spcBef>
                <a:spcPts val="1100"/>
              </a:spcBef>
              <a:spcAft>
                <a:spcPts val="0"/>
              </a:spcAft>
              <a:buClr>
                <a:schemeClr val="dk1"/>
              </a:buClr>
              <a:buSzPts val="1050"/>
              <a:buFont typeface="Roboto"/>
              <a:buAutoNum type="arabicPeriod"/>
            </a:pPr>
            <a:r>
              <a:rPr b="1" lang="fr" sz="1450">
                <a:solidFill>
                  <a:schemeClr val="dk1"/>
                </a:solidFill>
                <a:highlight>
                  <a:srgbClr val="FFFFFF"/>
                </a:highlight>
                <a:latin typeface="Roboto"/>
                <a:ea typeface="Roboto"/>
                <a:cs typeface="Roboto"/>
                <a:sym typeface="Roboto"/>
              </a:rPr>
              <a:t>Manifestation centrale</a:t>
            </a:r>
            <a:r>
              <a:rPr b="1" lang="fr" sz="1250">
                <a:solidFill>
                  <a:schemeClr val="dk1"/>
                </a:solidFill>
                <a:highlight>
                  <a:srgbClr val="FFFFFF"/>
                </a:highlight>
                <a:latin typeface="Roboto"/>
                <a:ea typeface="Roboto"/>
                <a:cs typeface="Roboto"/>
                <a:sym typeface="Roboto"/>
              </a:rPr>
              <a:t> </a:t>
            </a:r>
            <a:r>
              <a:rPr lang="fr" sz="1250">
                <a:solidFill>
                  <a:schemeClr val="dk1"/>
                </a:solidFill>
                <a:highlight>
                  <a:srgbClr val="FFFFFF"/>
                </a:highlight>
                <a:latin typeface="Roboto"/>
                <a:ea typeface="Roboto"/>
                <a:cs typeface="Roboto"/>
                <a:sym typeface="Roboto"/>
              </a:rPr>
              <a:t>(essentielle pour le diagnostic d’une probable ou possible DCL) </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Déclin cognitif progressif avec un retentissement sur l’autonomie et les relations sociales ou professionnelles</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Une altération mnésique, pas toujours présente au stade précoce</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Déficit d’attention et des fonctions exécutives et l’atteinte des capacités visuo-spatiales </a:t>
            </a:r>
            <a:endParaRPr sz="12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b="1" lang="fr" sz="1450">
                <a:solidFill>
                  <a:schemeClr val="dk1"/>
                </a:solidFill>
                <a:highlight>
                  <a:srgbClr val="FFFFFF"/>
                </a:highlight>
                <a:latin typeface="Roboto"/>
                <a:ea typeface="Roboto"/>
                <a:cs typeface="Roboto"/>
                <a:sym typeface="Roboto"/>
              </a:rPr>
              <a:t>Signes cardinaux</a:t>
            </a:r>
            <a:r>
              <a:rPr lang="fr" sz="1250">
                <a:solidFill>
                  <a:schemeClr val="dk1"/>
                </a:solidFill>
                <a:highlight>
                  <a:srgbClr val="FFFFFF"/>
                </a:highlight>
                <a:latin typeface="Roboto"/>
                <a:ea typeface="Roboto"/>
                <a:cs typeface="Roboto"/>
                <a:sym typeface="Roboto"/>
              </a:rPr>
              <a:t> (2 signes pour DCL probable et 1 pour DCL possible)</a:t>
            </a:r>
            <a:r>
              <a:rPr lang="fr" sz="1250">
                <a:solidFill>
                  <a:schemeClr val="dk1"/>
                </a:solidFill>
                <a:highlight>
                  <a:srgbClr val="FFFFFF"/>
                </a:highlight>
                <a:latin typeface="Roboto"/>
                <a:ea typeface="Roboto"/>
                <a:cs typeface="Roboto"/>
                <a:sym typeface="Roboto"/>
              </a:rPr>
              <a:t> </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Fluctuations cognitives  : variations de l’attention et de la vigilance</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Hallucinations visuelles récurrentes</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Caractéristiques motrices spontanées d’un syndrome parkinsonien</a:t>
            </a:r>
            <a:endParaRPr sz="12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b="1" lang="fr" sz="1450">
                <a:solidFill>
                  <a:schemeClr val="dk1"/>
                </a:solidFill>
                <a:highlight>
                  <a:srgbClr val="FFFFFF"/>
                </a:highlight>
                <a:latin typeface="Roboto"/>
                <a:ea typeface="Roboto"/>
                <a:cs typeface="Roboto"/>
                <a:sym typeface="Roboto"/>
              </a:rPr>
              <a:t>Manifestations évoquant une DCL</a:t>
            </a:r>
            <a:r>
              <a:rPr lang="fr" sz="1250">
                <a:solidFill>
                  <a:schemeClr val="dk1"/>
                </a:solidFill>
                <a:highlight>
                  <a:srgbClr val="FFFFFF"/>
                </a:highlight>
                <a:latin typeface="Roboto"/>
                <a:ea typeface="Roboto"/>
                <a:cs typeface="Roboto"/>
                <a:sym typeface="Roboto"/>
              </a:rPr>
              <a:t> (au moins 1 signe parmis ceux la + 1 signe cardinal pour le diag probable)</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Troubles du sommeil paradoxal (qui peuvent précéder la démence de plusieurs années).</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Hypersensibilité aux neuroleptiques.</a:t>
            </a:r>
            <a:br>
              <a:rPr lang="fr" sz="1250">
                <a:solidFill>
                  <a:schemeClr val="dk1"/>
                </a:solidFill>
                <a:highlight>
                  <a:srgbClr val="FFFFFF"/>
                </a:highlight>
                <a:latin typeface="Roboto"/>
                <a:ea typeface="Roboto"/>
                <a:cs typeface="Roboto"/>
                <a:sym typeface="Roboto"/>
              </a:rPr>
            </a:br>
            <a:r>
              <a:rPr lang="fr" sz="1250">
                <a:solidFill>
                  <a:schemeClr val="dk1"/>
                </a:solidFill>
                <a:highlight>
                  <a:srgbClr val="FFFFFF"/>
                </a:highlight>
                <a:latin typeface="Roboto"/>
                <a:ea typeface="Roboto"/>
                <a:cs typeface="Roboto"/>
                <a:sym typeface="Roboto"/>
              </a:rPr>
              <a:t>– Anomalie (réduction) de fixation du transporteur de dopamine dans le striatum en tomographie d’émission monophotonique ou du MIBG (Méta-iodo-benzyl-guanidine) en scintigraphie myocardique.</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5" name="Google Shape;21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6"/>
          <p:cNvPicPr preferRelativeResize="0"/>
          <p:nvPr/>
        </p:nvPicPr>
        <p:blipFill>
          <a:blip r:embed="rId3">
            <a:alphaModFix/>
          </a:blip>
          <a:stretch>
            <a:fillRect/>
          </a:stretch>
        </p:blipFill>
        <p:spPr>
          <a:xfrm>
            <a:off x="285750" y="457200"/>
            <a:ext cx="8572500" cy="422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p:txBody>
      </p:sp>
      <p:sp>
        <p:nvSpPr>
          <p:cNvPr id="222" name="Google Shape;222;p37"/>
          <p:cNvSpPr txBox="1"/>
          <p:nvPr>
            <p:ph idx="1" type="body"/>
          </p:nvPr>
        </p:nvSpPr>
        <p:spPr>
          <a:xfrm>
            <a:off x="311700" y="1152475"/>
            <a:ext cx="8520600" cy="363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700" u="sng">
                <a:solidFill>
                  <a:schemeClr val="dk1"/>
                </a:solidFill>
              </a:rPr>
              <a:t>Question 7 :</a:t>
            </a:r>
            <a:r>
              <a:rPr lang="fr" sz="1700">
                <a:solidFill>
                  <a:schemeClr val="dk1"/>
                </a:solidFill>
              </a:rPr>
              <a:t> Le mari vous remercie de toutes ces explications et s’inquiète cependant des aides que pourrait avoir sa femme dans le contexte de sa maladie. </a:t>
            </a:r>
            <a:endParaRPr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L’APA est accessible aux personnes de plus de 60 ans GIR 4</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La demande d’APA se fait par les aidants auprès de la Sécurité Sociale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Dans le cas d’une mise en place de protection juridique, le curateur sera nécessairement son mari, n’ayant pas d’enfant</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L’APA peut financer l’achat de protection, le portage de repas et les auxiliaires de vie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L’APA cesse d’être versée une fois en EHPAD</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Les mesures de répit financer par l’APA consiste à mettre Germaine en thalasso pendant 1 mois</a:t>
            </a:r>
            <a:endParaRPr sz="1700">
              <a:solidFill>
                <a:schemeClr val="dk1"/>
              </a:solidFill>
            </a:endParaRPr>
          </a:p>
        </p:txBody>
      </p:sp>
      <p:pic>
        <p:nvPicPr>
          <p:cNvPr id="223" name="Google Shape;223;p37"/>
          <p:cNvPicPr preferRelativeResize="0"/>
          <p:nvPr/>
        </p:nvPicPr>
        <p:blipFill>
          <a:blip r:embed="rId3">
            <a:alphaModFix/>
          </a:blip>
          <a:stretch>
            <a:fillRect/>
          </a:stretch>
        </p:blipFill>
        <p:spPr>
          <a:xfrm>
            <a:off x="6572600" y="0"/>
            <a:ext cx="2400576" cy="1284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1</a:t>
            </a:r>
            <a:r>
              <a:rPr lang="fr"/>
              <a:t> : Ca tourne pas rond la dedans</a:t>
            </a:r>
            <a:endParaRPr/>
          </a:p>
        </p:txBody>
      </p:sp>
      <p:sp>
        <p:nvSpPr>
          <p:cNvPr id="229" name="Google Shape;229;p38"/>
          <p:cNvSpPr txBox="1"/>
          <p:nvPr>
            <p:ph idx="1" type="body"/>
          </p:nvPr>
        </p:nvSpPr>
        <p:spPr>
          <a:xfrm>
            <a:off x="311700" y="1152475"/>
            <a:ext cx="8520600" cy="3839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fr" sz="1700" u="sng">
                <a:solidFill>
                  <a:schemeClr val="dk1"/>
                </a:solidFill>
              </a:rPr>
              <a:t>Question 7 :</a:t>
            </a:r>
            <a:r>
              <a:rPr lang="fr" sz="1700">
                <a:solidFill>
                  <a:schemeClr val="dk1"/>
                </a:solidFill>
              </a:rPr>
              <a:t> Le mari vous remercie de toutes ces explications et s’inquiète cependant des aides que pourraient avoir sa femme dans le contexte de sa maladie. </a:t>
            </a:r>
            <a:endParaRPr sz="1700">
              <a:solidFill>
                <a:schemeClr val="dk1"/>
              </a:solidFill>
            </a:endParaRPr>
          </a:p>
          <a:p>
            <a:pPr indent="-328453" lvl="0" marL="457200" rtl="0" algn="l">
              <a:spcBef>
                <a:spcPts val="1200"/>
              </a:spcBef>
              <a:spcAft>
                <a:spcPts val="0"/>
              </a:spcAft>
              <a:buClr>
                <a:srgbClr val="6AA84F"/>
              </a:buClr>
              <a:buSzPct val="100000"/>
              <a:buAutoNum type="alphaUcPeriod"/>
            </a:pPr>
            <a:r>
              <a:rPr b="1" lang="fr" sz="1700">
                <a:solidFill>
                  <a:srgbClr val="6AA84F"/>
                </a:solidFill>
              </a:rPr>
              <a:t>L’APA est accessible aux personnes de plus de 60 ans GIR 4 → &gt; 60 ans, résider en France depuis au moins 3 mois, avoir une perte d'autonomie justifiant une aide pour accomplir les AVQ, GIR 1 à GIR 4 selon grille AGGIR</a:t>
            </a:r>
            <a:endParaRPr b="1" sz="1700">
              <a:solidFill>
                <a:srgbClr val="6AA84F"/>
              </a:solidFill>
            </a:endParaRPr>
          </a:p>
          <a:p>
            <a:pPr indent="-328453" lvl="0" marL="457200" rtl="0" algn="l">
              <a:spcBef>
                <a:spcPts val="0"/>
              </a:spcBef>
              <a:spcAft>
                <a:spcPts val="0"/>
              </a:spcAft>
              <a:buClr>
                <a:schemeClr val="dk1"/>
              </a:buClr>
              <a:buSzPct val="100000"/>
              <a:buAutoNum type="alphaUcPeriod"/>
            </a:pPr>
            <a:r>
              <a:rPr lang="fr" sz="1700">
                <a:solidFill>
                  <a:schemeClr val="dk1"/>
                </a:solidFill>
              </a:rPr>
              <a:t>La demande d’APA se fait par les aidants auprès de la Sécurité Sociale → </a:t>
            </a:r>
            <a:r>
              <a:rPr b="1" lang="fr" sz="1700">
                <a:solidFill>
                  <a:schemeClr val="dk1"/>
                </a:solidFill>
              </a:rPr>
              <a:t>Conseil Départementale</a:t>
            </a:r>
            <a:endParaRPr b="1" sz="1700">
              <a:solidFill>
                <a:schemeClr val="dk1"/>
              </a:solidFill>
            </a:endParaRPr>
          </a:p>
          <a:p>
            <a:pPr indent="-328453" lvl="0" marL="457200" rtl="0" algn="l">
              <a:spcBef>
                <a:spcPts val="0"/>
              </a:spcBef>
              <a:spcAft>
                <a:spcPts val="0"/>
              </a:spcAft>
              <a:buClr>
                <a:schemeClr val="dk1"/>
              </a:buClr>
              <a:buSzPct val="100000"/>
              <a:buAutoNum type="alphaUcPeriod"/>
            </a:pPr>
            <a:r>
              <a:rPr lang="fr" sz="1700">
                <a:solidFill>
                  <a:schemeClr val="dk1"/>
                </a:solidFill>
              </a:rPr>
              <a:t>Dans le cas d’une mise en place de protection juridique, le curateur sera nécessairement son mari, n’ayant pas d’enfant → </a:t>
            </a:r>
            <a:r>
              <a:rPr b="1" lang="fr" sz="1700">
                <a:solidFill>
                  <a:schemeClr val="dk1"/>
                </a:solidFill>
              </a:rPr>
              <a:t>curateur peut être n’importe qui</a:t>
            </a:r>
            <a:endParaRPr b="1" sz="1700">
              <a:solidFill>
                <a:schemeClr val="dk1"/>
              </a:solidFill>
            </a:endParaRPr>
          </a:p>
          <a:p>
            <a:pPr indent="-328453" lvl="0" marL="457200" rtl="0" algn="l">
              <a:spcBef>
                <a:spcPts val="0"/>
              </a:spcBef>
              <a:spcAft>
                <a:spcPts val="0"/>
              </a:spcAft>
              <a:buClr>
                <a:srgbClr val="6AA84F"/>
              </a:buClr>
              <a:buSzPct val="100000"/>
              <a:buAutoNum type="alphaUcPeriod"/>
            </a:pPr>
            <a:r>
              <a:rPr b="1" lang="fr" sz="1700">
                <a:solidFill>
                  <a:srgbClr val="6AA84F"/>
                </a:solidFill>
              </a:rPr>
              <a:t>L’APA peut financer l’achat de protection, le portage de repas et les auxiliaires de vie</a:t>
            </a:r>
            <a:endParaRPr b="1" sz="1700">
              <a:solidFill>
                <a:srgbClr val="6AA84F"/>
              </a:solidFill>
            </a:endParaRPr>
          </a:p>
          <a:p>
            <a:pPr indent="-328453" lvl="0" marL="457200" rtl="0" algn="l">
              <a:spcBef>
                <a:spcPts val="0"/>
              </a:spcBef>
              <a:spcAft>
                <a:spcPts val="0"/>
              </a:spcAft>
              <a:buClr>
                <a:schemeClr val="dk1"/>
              </a:buClr>
              <a:buSzPct val="100000"/>
              <a:buAutoNum type="alphaUcPeriod"/>
            </a:pPr>
            <a:r>
              <a:rPr lang="fr" sz="1700">
                <a:solidFill>
                  <a:schemeClr val="dk1"/>
                </a:solidFill>
              </a:rPr>
              <a:t>L’APA cesse d’être versé une fois en EHPAD → </a:t>
            </a:r>
            <a:r>
              <a:rPr b="1" lang="fr" sz="1700">
                <a:solidFill>
                  <a:schemeClr val="dk1"/>
                </a:solidFill>
              </a:rPr>
              <a:t>l'APA est directement versée à l'EHPAD et permet de financer une partie du tarif dépendance facturé au résident</a:t>
            </a:r>
            <a:endParaRPr b="1" sz="1700">
              <a:solidFill>
                <a:schemeClr val="dk1"/>
              </a:solidFill>
            </a:endParaRPr>
          </a:p>
          <a:p>
            <a:pPr indent="-328453" lvl="0" marL="457200" rtl="0" algn="l">
              <a:spcBef>
                <a:spcPts val="0"/>
              </a:spcBef>
              <a:spcAft>
                <a:spcPts val="0"/>
              </a:spcAft>
              <a:buClr>
                <a:schemeClr val="dk1"/>
              </a:buClr>
              <a:buSzPct val="100000"/>
              <a:buAutoNum type="alphaUcPeriod"/>
            </a:pPr>
            <a:r>
              <a:rPr lang="fr" sz="1700">
                <a:solidFill>
                  <a:schemeClr val="dk1"/>
                </a:solidFill>
              </a:rPr>
              <a:t>Les mesures de répit financer par l’APA consiste à mettre Germaine en thalasso pendant 1 mois → </a:t>
            </a:r>
            <a:r>
              <a:rPr b="1" lang="fr" sz="1700">
                <a:solidFill>
                  <a:schemeClr val="dk1"/>
                </a:solidFill>
              </a:rPr>
              <a:t>accueil</a:t>
            </a:r>
            <a:r>
              <a:rPr b="1" lang="fr" sz="1700">
                <a:solidFill>
                  <a:schemeClr val="dk1"/>
                </a:solidFill>
              </a:rPr>
              <a:t> de jour ou hébergement temporaire (EHPAD)</a:t>
            </a:r>
            <a:endParaRPr b="1" sz="1700">
              <a:solidFill>
                <a:schemeClr val="dk1"/>
              </a:solidFill>
            </a:endParaRPr>
          </a:p>
        </p:txBody>
      </p:sp>
      <p:pic>
        <p:nvPicPr>
          <p:cNvPr id="230" name="Google Shape;230;p38"/>
          <p:cNvPicPr preferRelativeResize="0"/>
          <p:nvPr/>
        </p:nvPicPr>
        <p:blipFill>
          <a:blip r:embed="rId3">
            <a:alphaModFix/>
          </a:blip>
          <a:stretch>
            <a:fillRect/>
          </a:stretch>
        </p:blipFill>
        <p:spPr>
          <a:xfrm>
            <a:off x="6572600" y="0"/>
            <a:ext cx="2400576" cy="1284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9"/>
          <p:cNvPicPr preferRelativeResize="0"/>
          <p:nvPr/>
        </p:nvPicPr>
        <p:blipFill>
          <a:blip r:embed="rId3">
            <a:alphaModFix/>
          </a:blip>
          <a:stretch>
            <a:fillRect/>
          </a:stretch>
        </p:blipFill>
        <p:spPr>
          <a:xfrm>
            <a:off x="1635739" y="0"/>
            <a:ext cx="5473971" cy="5143499"/>
          </a:xfrm>
          <a:prstGeom prst="rect">
            <a:avLst/>
          </a:prstGeom>
          <a:noFill/>
          <a:ln>
            <a:noFill/>
          </a:ln>
        </p:spPr>
      </p:pic>
      <p:sp>
        <p:nvSpPr>
          <p:cNvPr id="236" name="Google Shape;236;p39"/>
          <p:cNvSpPr/>
          <p:nvPr/>
        </p:nvSpPr>
        <p:spPr>
          <a:xfrm>
            <a:off x="7041450" y="3558700"/>
            <a:ext cx="835200" cy="256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237" name="Google Shape;237;p39"/>
          <p:cNvSpPr txBox="1"/>
          <p:nvPr/>
        </p:nvSpPr>
        <p:spPr>
          <a:xfrm>
            <a:off x="7876650" y="3217050"/>
            <a:ext cx="1451700" cy="13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700">
                <a:solidFill>
                  <a:srgbClr val="FF0000"/>
                </a:solidFill>
              </a:rPr>
              <a:t>Seuil </a:t>
            </a:r>
            <a:r>
              <a:rPr b="1" lang="fr" sz="1700">
                <a:solidFill>
                  <a:srgbClr val="FF0000"/>
                </a:solidFill>
              </a:rPr>
              <a:t>d'éligibilité</a:t>
            </a:r>
            <a:r>
              <a:rPr b="1" lang="fr" sz="1700">
                <a:solidFill>
                  <a:srgbClr val="FF0000"/>
                </a:solidFill>
              </a:rPr>
              <a:t> pour l’APA</a:t>
            </a:r>
            <a:endParaRPr b="1" sz="17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a:t>
            </a:r>
            <a:r>
              <a:rPr lang="fr"/>
              <a:t> </a:t>
            </a:r>
            <a:endParaRPr/>
          </a:p>
        </p:txBody>
      </p:sp>
      <p:sp>
        <p:nvSpPr>
          <p:cNvPr id="243" name="Google Shape;24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just">
              <a:spcBef>
                <a:spcPts val="0"/>
              </a:spcBef>
              <a:spcAft>
                <a:spcPts val="0"/>
              </a:spcAft>
              <a:buNone/>
            </a:pPr>
            <a:r>
              <a:rPr lang="fr" u="sng">
                <a:solidFill>
                  <a:schemeClr val="dk1"/>
                </a:solidFill>
              </a:rPr>
              <a:t>Sujet </a:t>
            </a:r>
            <a:r>
              <a:rPr lang="fr">
                <a:solidFill>
                  <a:schemeClr val="dk1"/>
                </a:solidFill>
              </a:rPr>
              <a:t>: Vous recevez aux urgences générales Paulette, 93 ans, pour chute au domicile dans des circonstances </a:t>
            </a:r>
            <a:r>
              <a:rPr lang="fr">
                <a:solidFill>
                  <a:schemeClr val="dk1"/>
                </a:solidFill>
              </a:rPr>
              <a:t>indéterminées</a:t>
            </a:r>
            <a:r>
              <a:rPr lang="fr">
                <a:solidFill>
                  <a:schemeClr val="dk1"/>
                </a:solidFill>
              </a:rPr>
              <a:t>. Elle a été retrouvée au sol dans ses escaliers par son gardien Luc vers 18h, qui la décrit comme désorientée et légèrement somnolente. Habituellement, Paulette pète le feu, elle refuse les aides à domicile que son neveu a mis en place, celui ci est passé la voir la veille au soir vers 21h, depuis personne n’a eu de ses nouvelles. </a:t>
            </a:r>
            <a:endParaRPr>
              <a:solidFill>
                <a:schemeClr val="dk1"/>
              </a:solidFill>
            </a:endParaRPr>
          </a:p>
          <a:p>
            <a:pPr indent="0" lvl="0" marL="0" rtl="0" algn="just">
              <a:spcBef>
                <a:spcPts val="1200"/>
              </a:spcBef>
              <a:spcAft>
                <a:spcPts val="0"/>
              </a:spcAft>
              <a:buNone/>
            </a:pPr>
            <a:r>
              <a:rPr lang="fr" u="sng">
                <a:solidFill>
                  <a:schemeClr val="dk1"/>
                </a:solidFill>
              </a:rPr>
              <a:t>A l’arrivée de la BSPP</a:t>
            </a:r>
            <a:r>
              <a:rPr lang="fr">
                <a:solidFill>
                  <a:schemeClr val="dk1"/>
                </a:solidFill>
              </a:rPr>
              <a:t> : Paulette est polypnéique avec une saturation en air ambiant à 89%, G14 sur confusion, avec un </a:t>
            </a:r>
            <a:r>
              <a:rPr lang="fr">
                <a:solidFill>
                  <a:schemeClr val="dk1"/>
                </a:solidFill>
              </a:rPr>
              <a:t>clinostatisme</a:t>
            </a:r>
            <a:r>
              <a:rPr lang="fr">
                <a:solidFill>
                  <a:schemeClr val="dk1"/>
                </a:solidFill>
              </a:rPr>
              <a:t> marqué. Il existe un raccourcissement du membre inférieur droit en rotation externe. </a:t>
            </a:r>
            <a:endParaRPr>
              <a:solidFill>
                <a:schemeClr val="dk1"/>
              </a:solidFill>
            </a:endParaRPr>
          </a:p>
          <a:p>
            <a:pPr indent="0" lvl="0" marL="0" rtl="0" algn="just">
              <a:spcBef>
                <a:spcPts val="1200"/>
              </a:spcBef>
              <a:spcAft>
                <a:spcPts val="0"/>
              </a:spcAft>
              <a:buNone/>
            </a:pPr>
            <a:r>
              <a:rPr lang="fr">
                <a:solidFill>
                  <a:schemeClr val="dk1"/>
                </a:solidFill>
              </a:rPr>
              <a:t>Une oxygénothérapie aux lunettes à 2L est mise en place.</a:t>
            </a:r>
            <a:endParaRPr>
              <a:solidFill>
                <a:schemeClr val="dk1"/>
              </a:solidFill>
            </a:endParaRPr>
          </a:p>
          <a:p>
            <a:pPr indent="0" lvl="0" marL="0" rtl="0" algn="just">
              <a:spcBef>
                <a:spcPts val="1200"/>
              </a:spcBef>
              <a:spcAft>
                <a:spcPts val="1200"/>
              </a:spcAft>
              <a:buNone/>
            </a:pPr>
            <a:r>
              <a:rPr lang="fr" u="sng">
                <a:solidFill>
                  <a:schemeClr val="dk1"/>
                </a:solidFill>
              </a:rPr>
              <a:t>ATCD </a:t>
            </a:r>
            <a:r>
              <a:rPr lang="fr">
                <a:solidFill>
                  <a:schemeClr val="dk1"/>
                </a:solidFill>
              </a:rPr>
              <a:t>: </a:t>
            </a:r>
            <a:r>
              <a:rPr lang="fr"/>
              <a:t>Vous ne les avez pas, car oui Paulette </a:t>
            </a:r>
            <a:r>
              <a:rPr lang="fr"/>
              <a:t>vient</a:t>
            </a:r>
            <a:r>
              <a:rPr lang="fr"/>
              <a:t> de déménager du Sud pour se rapprocher de son neveu, qui est aujourd’hui son aidant principal.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fr" u="sng">
                <a:solidFill>
                  <a:schemeClr val="dk1"/>
                </a:solidFill>
              </a:rPr>
              <a:t>Sujet </a:t>
            </a:r>
            <a:r>
              <a:rPr lang="fr">
                <a:solidFill>
                  <a:schemeClr val="dk1"/>
                </a:solidFill>
              </a:rPr>
              <a:t>: à l’IAO, voici les constantes de Paulette </a:t>
            </a:r>
            <a:endParaRPr>
              <a:solidFill>
                <a:schemeClr val="dk1"/>
              </a:solidFill>
            </a:endParaRPr>
          </a:p>
          <a:p>
            <a:pPr indent="-334327" lvl="0" marL="457200" rtl="0" algn="l">
              <a:spcBef>
                <a:spcPts val="1200"/>
              </a:spcBef>
              <a:spcAft>
                <a:spcPts val="0"/>
              </a:spcAft>
              <a:buClr>
                <a:schemeClr val="dk1"/>
              </a:buClr>
              <a:buSzPct val="100000"/>
              <a:buChar char="-"/>
            </a:pPr>
            <a:r>
              <a:rPr lang="fr">
                <a:solidFill>
                  <a:schemeClr val="dk1"/>
                </a:solidFill>
              </a:rPr>
              <a:t>PA 117/54 mmHg symétrique</a:t>
            </a:r>
            <a:endParaRPr>
              <a:solidFill>
                <a:schemeClr val="dk1"/>
              </a:solidFill>
            </a:endParaRPr>
          </a:p>
          <a:p>
            <a:pPr indent="-334327" lvl="0" marL="457200" rtl="0" algn="l">
              <a:spcBef>
                <a:spcPts val="0"/>
              </a:spcBef>
              <a:spcAft>
                <a:spcPts val="0"/>
              </a:spcAft>
              <a:buClr>
                <a:schemeClr val="dk1"/>
              </a:buClr>
              <a:buSzPct val="100000"/>
              <a:buChar char="-"/>
            </a:pPr>
            <a:r>
              <a:rPr lang="fr">
                <a:solidFill>
                  <a:schemeClr val="dk1"/>
                </a:solidFill>
              </a:rPr>
              <a:t>FC 80 bpm</a:t>
            </a:r>
            <a:endParaRPr>
              <a:solidFill>
                <a:schemeClr val="dk1"/>
              </a:solidFill>
            </a:endParaRPr>
          </a:p>
          <a:p>
            <a:pPr indent="-334327" lvl="0" marL="457200" rtl="0" algn="l">
              <a:spcBef>
                <a:spcPts val="0"/>
              </a:spcBef>
              <a:spcAft>
                <a:spcPts val="0"/>
              </a:spcAft>
              <a:buClr>
                <a:schemeClr val="dk1"/>
              </a:buClr>
              <a:buSzPct val="100000"/>
              <a:buChar char="-"/>
            </a:pPr>
            <a:r>
              <a:rPr lang="fr">
                <a:solidFill>
                  <a:schemeClr val="dk1"/>
                </a:solidFill>
              </a:rPr>
              <a:t>T 37,8°C</a:t>
            </a:r>
            <a:endParaRPr>
              <a:solidFill>
                <a:schemeClr val="dk1"/>
              </a:solidFill>
            </a:endParaRPr>
          </a:p>
          <a:p>
            <a:pPr indent="-334327" lvl="0" marL="457200" rtl="0" algn="l">
              <a:spcBef>
                <a:spcPts val="0"/>
              </a:spcBef>
              <a:spcAft>
                <a:spcPts val="0"/>
              </a:spcAft>
              <a:buClr>
                <a:schemeClr val="dk1"/>
              </a:buClr>
              <a:buSzPct val="100000"/>
              <a:buChar char="-"/>
            </a:pPr>
            <a:r>
              <a:rPr lang="fr">
                <a:solidFill>
                  <a:schemeClr val="dk1"/>
                </a:solidFill>
              </a:rPr>
              <a:t>Saturation 92% sous 2L avec un léger tirage sus-claviculaire</a:t>
            </a:r>
            <a:endParaRPr>
              <a:solidFill>
                <a:schemeClr val="dk1"/>
              </a:solidFill>
            </a:endParaRPr>
          </a:p>
          <a:p>
            <a:pPr indent="-334327" lvl="0" marL="457200" rtl="0" algn="l">
              <a:spcBef>
                <a:spcPts val="0"/>
              </a:spcBef>
              <a:spcAft>
                <a:spcPts val="0"/>
              </a:spcAft>
              <a:buClr>
                <a:schemeClr val="dk1"/>
              </a:buClr>
              <a:buSzPct val="100000"/>
              <a:buChar char="-"/>
            </a:pPr>
            <a:r>
              <a:rPr lang="fr">
                <a:solidFill>
                  <a:schemeClr val="dk1"/>
                </a:solidFill>
              </a:rPr>
              <a:t>HGT 6,2 mmol/L</a:t>
            </a:r>
            <a:endParaRPr>
              <a:solidFill>
                <a:schemeClr val="dk1"/>
              </a:solidFill>
            </a:endParaRPr>
          </a:p>
          <a:p>
            <a:pPr indent="-334327" lvl="0" marL="457200" rtl="0" algn="l">
              <a:spcBef>
                <a:spcPts val="0"/>
              </a:spcBef>
              <a:spcAft>
                <a:spcPts val="0"/>
              </a:spcAft>
              <a:buClr>
                <a:schemeClr val="dk1"/>
              </a:buClr>
              <a:buSzPct val="100000"/>
              <a:buChar char="-"/>
            </a:pPr>
            <a:r>
              <a:rPr lang="fr">
                <a:solidFill>
                  <a:schemeClr val="dk1"/>
                </a:solidFill>
              </a:rPr>
              <a:t>Glasgow 14</a:t>
            </a:r>
            <a:endParaRPr>
              <a:solidFill>
                <a:schemeClr val="dk1"/>
              </a:solidFill>
            </a:endParaRPr>
          </a:p>
          <a:p>
            <a:pPr indent="0" lvl="0" marL="0" rtl="0" algn="l">
              <a:spcBef>
                <a:spcPts val="1200"/>
              </a:spcBef>
              <a:spcAft>
                <a:spcPts val="0"/>
              </a:spcAft>
              <a:buNone/>
            </a:pPr>
            <a:r>
              <a:rPr lang="fr">
                <a:solidFill>
                  <a:schemeClr val="dk1"/>
                </a:solidFill>
              </a:rPr>
              <a:t>Paulette gémit légèrement avec un faciès douloureux mais n’exprime pas verbalement de douleur</a:t>
            </a:r>
            <a:endParaRPr>
              <a:solidFill>
                <a:schemeClr val="dk1"/>
              </a:solidFill>
            </a:endParaRPr>
          </a:p>
          <a:p>
            <a:pPr indent="0" lvl="0" marL="0" rtl="0" algn="l">
              <a:spcBef>
                <a:spcPts val="1200"/>
              </a:spcBef>
              <a:spcAft>
                <a:spcPts val="1200"/>
              </a:spcAft>
              <a:buNone/>
            </a:pPr>
            <a:r>
              <a:rPr lang="fr">
                <a:solidFill>
                  <a:schemeClr val="dk1"/>
                </a:solidFill>
              </a:rPr>
              <a:t>Vous n’avez pas de pèse-malade, mais à la louche, Paulette pèse environ 50 kg</a:t>
            </a:r>
            <a:endParaRPr/>
          </a:p>
        </p:txBody>
      </p:sp>
      <p:sp>
        <p:nvSpPr>
          <p:cNvPr id="249" name="Google Shape;249;p41"/>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49675" y="435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Clr>
                <a:schemeClr val="dk1"/>
              </a:buClr>
              <a:buSzPct val="39285"/>
              <a:buFont typeface="Arial"/>
              <a:buNone/>
            </a:pPr>
            <a:r>
              <a:t/>
            </a:r>
            <a:endParaRPr b="1"/>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1 :</a:t>
            </a:r>
            <a:r>
              <a:rPr b="1" lang="fr">
                <a:solidFill>
                  <a:schemeClr val="dk1"/>
                </a:solidFill>
              </a:rPr>
              <a:t>  Que suspectez vous devant ce tableau ? </a:t>
            </a:r>
            <a:endParaRPr b="1">
              <a:solidFill>
                <a:schemeClr val="dk1"/>
              </a:solidFill>
            </a:endParaRPr>
          </a:p>
          <a:p>
            <a:pPr indent="-342900" lvl="0" marL="457200" rtl="0" algn="l">
              <a:spcBef>
                <a:spcPts val="1200"/>
              </a:spcBef>
              <a:spcAft>
                <a:spcPts val="0"/>
              </a:spcAft>
              <a:buClr>
                <a:schemeClr val="dk1"/>
              </a:buClr>
              <a:buSzPts val="1800"/>
              <a:buAutoNum type="alphaUcPeriod"/>
            </a:pPr>
            <a:r>
              <a:rPr lang="fr">
                <a:solidFill>
                  <a:schemeClr val="dk1"/>
                </a:solidFill>
              </a:rPr>
              <a:t>Des troubles neuro-</a:t>
            </a:r>
            <a:r>
              <a:rPr lang="fr">
                <a:solidFill>
                  <a:schemeClr val="dk1"/>
                </a:solidFill>
              </a:rPr>
              <a:t>cognitifs</a:t>
            </a:r>
            <a:r>
              <a:rPr lang="fr">
                <a:solidFill>
                  <a:schemeClr val="dk1"/>
                </a:solidFill>
              </a:rPr>
              <a:t> débutants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décompensation de son trouble dépressif avec hostilité et incurie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confusionnel</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frontal</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sérotoninergique</a:t>
            </a:r>
            <a:endParaRPr>
              <a:solidFill>
                <a:schemeClr val="dk1"/>
              </a:solidFill>
            </a:endParaRPr>
          </a:p>
          <a:p>
            <a:pPr indent="0" lvl="0" marL="0" rtl="0" algn="l">
              <a:spcBef>
                <a:spcPts val="1200"/>
              </a:spcBef>
              <a:spcAft>
                <a:spcPts val="1200"/>
              </a:spcAft>
              <a:buNone/>
            </a:pPr>
            <a:r>
              <a:rPr lang="fr"/>
              <a:t> </a:t>
            </a:r>
            <a:endParaRPr/>
          </a:p>
        </p:txBody>
      </p:sp>
      <p:pic>
        <p:nvPicPr>
          <p:cNvPr id="73" name="Google Shape;73;p15"/>
          <p:cNvPicPr preferRelativeResize="0"/>
          <p:nvPr/>
        </p:nvPicPr>
        <p:blipFill>
          <a:blip r:embed="rId3">
            <a:alphaModFix/>
          </a:blip>
          <a:stretch>
            <a:fillRect/>
          </a:stretch>
        </p:blipFill>
        <p:spPr>
          <a:xfrm>
            <a:off x="5921650" y="2722900"/>
            <a:ext cx="3149800" cy="2120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u="sng">
                <a:solidFill>
                  <a:schemeClr val="dk1"/>
                </a:solidFill>
              </a:rPr>
              <a:t>Question 1</a:t>
            </a:r>
            <a:r>
              <a:rPr lang="fr">
                <a:solidFill>
                  <a:schemeClr val="dk1"/>
                </a:solidFill>
              </a:rPr>
              <a:t> : Vous </a:t>
            </a:r>
            <a:r>
              <a:rPr lang="fr">
                <a:solidFill>
                  <a:schemeClr val="dk1"/>
                </a:solidFill>
              </a:rPr>
              <a:t>êtes l’interne de garde qui prenez en charge Paulette</a:t>
            </a:r>
            <a:endParaRPr sz="1700">
              <a:solidFill>
                <a:schemeClr val="dk1"/>
              </a:solidFill>
            </a:endParaRPr>
          </a:p>
          <a:p>
            <a:pPr indent="0" lvl="0" marL="0" rtl="0" algn="l">
              <a:spcBef>
                <a:spcPts val="1200"/>
              </a:spcBef>
              <a:spcAft>
                <a:spcPts val="0"/>
              </a:spcAft>
              <a:buNone/>
            </a:pPr>
            <a:r>
              <a:rPr b="1" lang="fr" sz="1700">
                <a:solidFill>
                  <a:schemeClr val="dk1"/>
                </a:solidFill>
              </a:rPr>
              <a:t>En quoi consiste votre prise en charge initiale</a:t>
            </a:r>
            <a:r>
              <a:rPr b="1" lang="fr" sz="1700">
                <a:solidFill>
                  <a:schemeClr val="dk1"/>
                </a:solidFill>
              </a:rPr>
              <a:t> ? </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Antalgie par PARACETAMOL + ACUPAN après avoir vu la patiente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Antalgie par PARACETAMOL + OXYNORM après </a:t>
            </a:r>
            <a:r>
              <a:rPr lang="fr" sz="1700">
                <a:solidFill>
                  <a:schemeClr val="dk1"/>
                </a:solidFill>
              </a:rPr>
              <a:t>avoir vu la patiente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Majoration de l’oxygénothérapie </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Antibiothérapie probabiliste par C3G + Rovamycine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Antibiothérapie probabiliste par AUGMENTIN</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Appel de l’orthopédiste de garde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Examen clinique rigoureux</a:t>
            </a:r>
            <a:endParaRPr sz="1700">
              <a:solidFill>
                <a:schemeClr val="dk1"/>
              </a:solidFill>
            </a:endParaRPr>
          </a:p>
          <a:p>
            <a:pPr indent="0" lvl="0" marL="0" rtl="0" algn="l">
              <a:spcBef>
                <a:spcPts val="1200"/>
              </a:spcBef>
              <a:spcAft>
                <a:spcPts val="1200"/>
              </a:spcAft>
              <a:buNone/>
            </a:pPr>
            <a:r>
              <a:t/>
            </a:r>
            <a:endParaRPr/>
          </a:p>
        </p:txBody>
      </p:sp>
      <p:pic>
        <p:nvPicPr>
          <p:cNvPr id="255" name="Google Shape;255;p42"/>
          <p:cNvPicPr preferRelativeResize="0"/>
          <p:nvPr/>
        </p:nvPicPr>
        <p:blipFill>
          <a:blip r:embed="rId3">
            <a:alphaModFix/>
          </a:blip>
          <a:stretch>
            <a:fillRect/>
          </a:stretch>
        </p:blipFill>
        <p:spPr>
          <a:xfrm>
            <a:off x="6387675" y="2689875"/>
            <a:ext cx="2048025" cy="2453626"/>
          </a:xfrm>
          <a:prstGeom prst="rect">
            <a:avLst/>
          </a:prstGeom>
          <a:noFill/>
          <a:ln>
            <a:noFill/>
          </a:ln>
        </p:spPr>
      </p:pic>
      <p:sp>
        <p:nvSpPr>
          <p:cNvPr id="256" name="Google Shape;256;p42"/>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u="sng">
                <a:solidFill>
                  <a:schemeClr val="dk1"/>
                </a:solidFill>
              </a:rPr>
              <a:t>Question 1</a:t>
            </a:r>
            <a:r>
              <a:rPr lang="fr">
                <a:solidFill>
                  <a:schemeClr val="dk1"/>
                </a:solidFill>
              </a:rPr>
              <a:t> : Vous êtes l’interne de garde qui prenez en charge Paulette</a:t>
            </a:r>
            <a:endParaRPr sz="1700">
              <a:solidFill>
                <a:schemeClr val="dk1"/>
              </a:solidFill>
            </a:endParaRPr>
          </a:p>
          <a:p>
            <a:pPr indent="0" lvl="0" marL="0" rtl="0" algn="l">
              <a:spcBef>
                <a:spcPts val="1200"/>
              </a:spcBef>
              <a:spcAft>
                <a:spcPts val="0"/>
              </a:spcAft>
              <a:buNone/>
            </a:pPr>
            <a:r>
              <a:rPr b="1" lang="fr" sz="1700">
                <a:solidFill>
                  <a:schemeClr val="dk1"/>
                </a:solidFill>
              </a:rPr>
              <a:t>En quoi consiste votre prise en charge initiale ? </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Antalgie par PARACETAMOL + ACUPAN après </a:t>
            </a:r>
            <a:r>
              <a:rPr lang="fr" sz="1700">
                <a:solidFill>
                  <a:schemeClr val="dk1"/>
                </a:solidFill>
              </a:rPr>
              <a:t>avoir vu la patiente</a:t>
            </a:r>
            <a:endParaRPr sz="1700">
              <a:solidFill>
                <a:schemeClr val="dk1"/>
              </a:solidFill>
            </a:endParaRPr>
          </a:p>
          <a:p>
            <a:pPr indent="-336550" lvl="0" marL="457200" rtl="0" algn="l">
              <a:spcBef>
                <a:spcPts val="0"/>
              </a:spcBef>
              <a:spcAft>
                <a:spcPts val="0"/>
              </a:spcAft>
              <a:buClr>
                <a:srgbClr val="93C47D"/>
              </a:buClr>
              <a:buSzPts val="1700"/>
              <a:buAutoNum type="alphaUcPeriod"/>
            </a:pPr>
            <a:r>
              <a:rPr b="1" lang="fr" sz="1700">
                <a:solidFill>
                  <a:srgbClr val="93C47D"/>
                </a:solidFill>
              </a:rPr>
              <a:t>Antalgie par PARACETAMOL + OXYNORM après </a:t>
            </a:r>
            <a:r>
              <a:rPr b="1" lang="fr" sz="1700">
                <a:solidFill>
                  <a:srgbClr val="93C47D"/>
                </a:solidFill>
              </a:rPr>
              <a:t>avoir vu la patiente</a:t>
            </a:r>
            <a:endParaRPr b="1" sz="1700">
              <a:solidFill>
                <a:srgbClr val="93C47D"/>
              </a:solidFill>
            </a:endParaRPr>
          </a:p>
          <a:p>
            <a:pPr indent="-336550" lvl="0" marL="457200" rtl="0" algn="l">
              <a:spcBef>
                <a:spcPts val="0"/>
              </a:spcBef>
              <a:spcAft>
                <a:spcPts val="0"/>
              </a:spcAft>
              <a:buClr>
                <a:srgbClr val="93C47D"/>
              </a:buClr>
              <a:buSzPts val="1700"/>
              <a:buAutoNum type="alphaUcPeriod"/>
            </a:pPr>
            <a:r>
              <a:rPr b="1" lang="fr" sz="1700">
                <a:solidFill>
                  <a:srgbClr val="93C47D"/>
                </a:solidFill>
              </a:rPr>
              <a:t>Majoration de l’oxygénothérapie</a:t>
            </a:r>
            <a:endParaRPr b="1"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Antibiothérapie probabiliste par C3G + Rovamycine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Antibiothérapie probabiliste par AUGMENTIN</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Appel de l’orthopédiste de garde</a:t>
            </a:r>
            <a:endParaRPr sz="1700">
              <a:solidFill>
                <a:schemeClr val="dk1"/>
              </a:solidFill>
            </a:endParaRPr>
          </a:p>
          <a:p>
            <a:pPr indent="-336550" lvl="0" marL="457200" rtl="0" algn="l">
              <a:spcBef>
                <a:spcPts val="0"/>
              </a:spcBef>
              <a:spcAft>
                <a:spcPts val="0"/>
              </a:spcAft>
              <a:buClr>
                <a:srgbClr val="93C47D"/>
              </a:buClr>
              <a:buSzPts val="1700"/>
              <a:buAutoNum type="alphaUcPeriod"/>
            </a:pPr>
            <a:r>
              <a:rPr b="1" lang="fr" sz="1700">
                <a:solidFill>
                  <a:srgbClr val="93C47D"/>
                </a:solidFill>
              </a:rPr>
              <a:t>Examen clinique rigoureux</a:t>
            </a:r>
            <a:endParaRPr b="1" sz="1700">
              <a:solidFill>
                <a:srgbClr val="93C47D"/>
              </a:solidFill>
            </a:endParaRPr>
          </a:p>
          <a:p>
            <a:pPr indent="0" lvl="0" marL="0" rtl="0" algn="l">
              <a:spcBef>
                <a:spcPts val="1200"/>
              </a:spcBef>
              <a:spcAft>
                <a:spcPts val="1200"/>
              </a:spcAft>
              <a:buNone/>
            </a:pPr>
            <a:r>
              <a:t/>
            </a:r>
            <a:endParaRPr/>
          </a:p>
        </p:txBody>
      </p:sp>
      <p:pic>
        <p:nvPicPr>
          <p:cNvPr id="262" name="Google Shape;262;p43"/>
          <p:cNvPicPr preferRelativeResize="0"/>
          <p:nvPr/>
        </p:nvPicPr>
        <p:blipFill>
          <a:blip r:embed="rId3">
            <a:alphaModFix/>
          </a:blip>
          <a:stretch>
            <a:fillRect/>
          </a:stretch>
        </p:blipFill>
        <p:spPr>
          <a:xfrm>
            <a:off x="6387675" y="2689875"/>
            <a:ext cx="2048025" cy="2453626"/>
          </a:xfrm>
          <a:prstGeom prst="rect">
            <a:avLst/>
          </a:prstGeom>
          <a:noFill/>
          <a:ln>
            <a:noFill/>
          </a:ln>
        </p:spPr>
      </p:pic>
      <p:sp>
        <p:nvSpPr>
          <p:cNvPr id="263" name="Google Shape;263;p43"/>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u="sng">
                <a:solidFill>
                  <a:schemeClr val="dk1"/>
                </a:solidFill>
              </a:rPr>
              <a:t>Sujet (suite)</a:t>
            </a:r>
            <a:r>
              <a:rPr lang="fr">
                <a:solidFill>
                  <a:schemeClr val="dk1"/>
                </a:solidFill>
              </a:rPr>
              <a:t> : </a:t>
            </a:r>
            <a:endParaRPr>
              <a:solidFill>
                <a:schemeClr val="dk1"/>
              </a:solidFill>
            </a:endParaRPr>
          </a:p>
          <a:p>
            <a:pPr indent="0" lvl="0" marL="0" rtl="0" algn="l">
              <a:spcBef>
                <a:spcPts val="1200"/>
              </a:spcBef>
              <a:spcAft>
                <a:spcPts val="0"/>
              </a:spcAft>
              <a:buNone/>
            </a:pPr>
            <a:r>
              <a:rPr lang="fr">
                <a:solidFill>
                  <a:schemeClr val="dk1"/>
                </a:solidFill>
              </a:rPr>
              <a:t>Vous majorez donc l’oxygénothérapie aux lunettes à 4L/min avec un objectif de saturation 94-98%.</a:t>
            </a:r>
            <a:endParaRPr>
              <a:solidFill>
                <a:schemeClr val="dk1"/>
              </a:solidFill>
            </a:endParaRPr>
          </a:p>
          <a:p>
            <a:pPr indent="0" lvl="0" marL="0" rtl="0" algn="l">
              <a:spcBef>
                <a:spcPts val="1200"/>
              </a:spcBef>
              <a:spcAft>
                <a:spcPts val="0"/>
              </a:spcAft>
              <a:buNone/>
            </a:pPr>
            <a:r>
              <a:rPr lang="fr">
                <a:solidFill>
                  <a:schemeClr val="dk1"/>
                </a:solidFill>
              </a:rPr>
              <a:t>L’antalgie que vous avez proposée à Paulette est efficace.</a:t>
            </a:r>
            <a:endParaRPr>
              <a:solidFill>
                <a:schemeClr val="dk1"/>
              </a:solidFill>
            </a:endParaRPr>
          </a:p>
          <a:p>
            <a:pPr indent="0" lvl="0" marL="0" rtl="0" algn="l">
              <a:spcBef>
                <a:spcPts val="1200"/>
              </a:spcBef>
              <a:spcAft>
                <a:spcPts val="0"/>
              </a:spcAft>
              <a:buNone/>
            </a:pPr>
            <a:r>
              <a:rPr lang="fr">
                <a:solidFill>
                  <a:schemeClr val="dk1"/>
                </a:solidFill>
              </a:rPr>
              <a:t>Entre-temps, vous avez eu le temps d’examiner rigoureusement Paulette, qui reste désorientée sur le plan spatio-temporel, elle vous dit être chez son ami Jacques,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269" name="Google Shape;269;p44"/>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sz="1491" u="sng">
                <a:solidFill>
                  <a:schemeClr val="dk1"/>
                </a:solidFill>
              </a:rPr>
              <a:t>Question 2</a:t>
            </a:r>
            <a:r>
              <a:rPr lang="fr" sz="1491">
                <a:solidFill>
                  <a:schemeClr val="dk1"/>
                </a:solidFill>
              </a:rPr>
              <a:t> : </a:t>
            </a:r>
            <a:r>
              <a:rPr b="1" lang="fr" sz="1391">
                <a:solidFill>
                  <a:schemeClr val="dk1"/>
                </a:solidFill>
              </a:rPr>
              <a:t>En quoi a consisté votre examen clinique ? </a:t>
            </a:r>
            <a:endParaRPr b="1" sz="1391">
              <a:solidFill>
                <a:schemeClr val="dk1"/>
              </a:solidFill>
            </a:endParaRPr>
          </a:p>
          <a:p>
            <a:pPr indent="-316985" lvl="0" marL="457200" rtl="0" algn="l">
              <a:spcBef>
                <a:spcPts val="1200"/>
              </a:spcBef>
              <a:spcAft>
                <a:spcPts val="0"/>
              </a:spcAft>
              <a:buClr>
                <a:schemeClr val="dk1"/>
              </a:buClr>
              <a:buSzPts val="1392"/>
              <a:buAutoNum type="alphaUcPeriod"/>
            </a:pPr>
            <a:r>
              <a:rPr lang="fr" sz="1391">
                <a:solidFill>
                  <a:schemeClr val="dk1"/>
                </a:solidFill>
              </a:rPr>
              <a:t>Examen de la cavité buccale</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Examen cutané du scalp uniquement</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Auscultation cardio-respiratoire</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de signe d’hypoperfusion périphérique</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de voussure hypogastrique</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TR</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de signes de localisation</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d’argument pour une décompensation cardiaque</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de thrombose veineuse profonde </a:t>
            </a:r>
            <a:endParaRPr sz="1391">
              <a:solidFill>
                <a:schemeClr val="dk1"/>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Recherche de localisations douloureuses</a:t>
            </a:r>
            <a:endParaRPr sz="1391">
              <a:solidFill>
                <a:schemeClr val="dk1"/>
              </a:solidFill>
            </a:endParaRPr>
          </a:p>
          <a:p>
            <a:pPr indent="0" lvl="0" marL="0" rtl="0" algn="l">
              <a:spcBef>
                <a:spcPts val="1200"/>
              </a:spcBef>
              <a:spcAft>
                <a:spcPts val="1200"/>
              </a:spcAft>
              <a:buNone/>
            </a:pPr>
            <a:r>
              <a:t/>
            </a:r>
            <a:endParaRPr/>
          </a:p>
        </p:txBody>
      </p:sp>
      <p:pic>
        <p:nvPicPr>
          <p:cNvPr id="275" name="Google Shape;275;p45"/>
          <p:cNvPicPr preferRelativeResize="0"/>
          <p:nvPr/>
        </p:nvPicPr>
        <p:blipFill rotWithShape="1">
          <a:blip r:embed="rId3">
            <a:alphaModFix/>
          </a:blip>
          <a:srcRect b="0" l="32355" r="5385" t="0"/>
          <a:stretch/>
        </p:blipFill>
        <p:spPr>
          <a:xfrm>
            <a:off x="6313950" y="2090675"/>
            <a:ext cx="2288900" cy="2721149"/>
          </a:xfrm>
          <a:prstGeom prst="rect">
            <a:avLst/>
          </a:prstGeom>
          <a:noFill/>
          <a:ln>
            <a:noFill/>
          </a:ln>
        </p:spPr>
      </p:pic>
      <p:sp>
        <p:nvSpPr>
          <p:cNvPr id="276" name="Google Shape;276;p45"/>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sz="1491" u="sng">
                <a:solidFill>
                  <a:schemeClr val="dk1"/>
                </a:solidFill>
              </a:rPr>
              <a:t>Question 2</a:t>
            </a:r>
            <a:r>
              <a:rPr lang="fr" sz="1491">
                <a:solidFill>
                  <a:schemeClr val="dk1"/>
                </a:solidFill>
              </a:rPr>
              <a:t> : </a:t>
            </a:r>
            <a:r>
              <a:rPr b="1" lang="fr" sz="1391">
                <a:solidFill>
                  <a:schemeClr val="dk1"/>
                </a:solidFill>
              </a:rPr>
              <a:t>En quoi a consisté votre examen clinique ? </a:t>
            </a:r>
            <a:endParaRPr b="1" sz="1391">
              <a:solidFill>
                <a:schemeClr val="dk1"/>
              </a:solidFill>
            </a:endParaRPr>
          </a:p>
          <a:p>
            <a:pPr indent="-316985" lvl="0" marL="457200" rtl="0" algn="l">
              <a:spcBef>
                <a:spcPts val="1200"/>
              </a:spcBef>
              <a:spcAft>
                <a:spcPts val="0"/>
              </a:spcAft>
              <a:buClr>
                <a:srgbClr val="93C47D"/>
              </a:buClr>
              <a:buSzPts val="1392"/>
              <a:buAutoNum type="alphaUcPeriod"/>
            </a:pPr>
            <a:r>
              <a:rPr b="1" lang="fr" sz="1391">
                <a:solidFill>
                  <a:srgbClr val="93C47D"/>
                </a:solidFill>
              </a:rPr>
              <a:t>Examen de la cavité buccale</a:t>
            </a:r>
            <a:endParaRPr b="1" sz="1391">
              <a:solidFill>
                <a:srgbClr val="93C47D"/>
              </a:solidFill>
            </a:endParaRPr>
          </a:p>
          <a:p>
            <a:pPr indent="-316985" lvl="0" marL="457200" rtl="0" algn="l">
              <a:spcBef>
                <a:spcPts val="0"/>
              </a:spcBef>
              <a:spcAft>
                <a:spcPts val="0"/>
              </a:spcAft>
              <a:buClr>
                <a:schemeClr val="dk1"/>
              </a:buClr>
              <a:buSzPts val="1392"/>
              <a:buAutoNum type="alphaUcPeriod"/>
            </a:pPr>
            <a:r>
              <a:rPr lang="fr" sz="1391">
                <a:solidFill>
                  <a:schemeClr val="dk1"/>
                </a:solidFill>
              </a:rPr>
              <a:t>Examen cutané du scalp uniquement</a:t>
            </a:r>
            <a:endParaRPr sz="1391">
              <a:solidFill>
                <a:schemeClr val="dk1"/>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Auscultation cardiorespiratoire</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de signe d’hypoperfusion périphérique</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de voussure hypogastrique</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TR</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de signes de localisation</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d’argument pour une décompensation cardiaque</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de thrombose veineuse profonde </a:t>
            </a:r>
            <a:endParaRPr b="1" sz="1391">
              <a:solidFill>
                <a:srgbClr val="93C47D"/>
              </a:solidFill>
            </a:endParaRPr>
          </a:p>
          <a:p>
            <a:pPr indent="-316985" lvl="0" marL="457200" rtl="0" algn="l">
              <a:spcBef>
                <a:spcPts val="0"/>
              </a:spcBef>
              <a:spcAft>
                <a:spcPts val="0"/>
              </a:spcAft>
              <a:buClr>
                <a:srgbClr val="93C47D"/>
              </a:buClr>
              <a:buSzPts val="1392"/>
              <a:buAutoNum type="alphaUcPeriod"/>
            </a:pPr>
            <a:r>
              <a:rPr b="1" lang="fr" sz="1391">
                <a:solidFill>
                  <a:srgbClr val="93C47D"/>
                </a:solidFill>
              </a:rPr>
              <a:t>Recherche de localisations douloureuses</a:t>
            </a:r>
            <a:endParaRPr b="1" sz="1391">
              <a:solidFill>
                <a:srgbClr val="93C47D"/>
              </a:solidFill>
            </a:endParaRPr>
          </a:p>
          <a:p>
            <a:pPr indent="0" lvl="0" marL="0" rtl="0" algn="l">
              <a:spcBef>
                <a:spcPts val="1200"/>
              </a:spcBef>
              <a:spcAft>
                <a:spcPts val="1200"/>
              </a:spcAft>
              <a:buNone/>
            </a:pPr>
            <a:r>
              <a:t/>
            </a:r>
            <a:endParaRPr/>
          </a:p>
        </p:txBody>
      </p:sp>
      <p:pic>
        <p:nvPicPr>
          <p:cNvPr id="282" name="Google Shape;282;p46"/>
          <p:cNvPicPr preferRelativeResize="0"/>
          <p:nvPr/>
        </p:nvPicPr>
        <p:blipFill rotWithShape="1">
          <a:blip r:embed="rId3">
            <a:alphaModFix/>
          </a:blip>
          <a:srcRect b="0" l="32355" r="5385" t="0"/>
          <a:stretch/>
        </p:blipFill>
        <p:spPr>
          <a:xfrm>
            <a:off x="6313950" y="2090675"/>
            <a:ext cx="2288900" cy="2721149"/>
          </a:xfrm>
          <a:prstGeom prst="rect">
            <a:avLst/>
          </a:prstGeom>
          <a:noFill/>
          <a:ln>
            <a:noFill/>
          </a:ln>
        </p:spPr>
      </p:pic>
      <p:sp>
        <p:nvSpPr>
          <p:cNvPr id="283" name="Google Shape;283;p46"/>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lnSpc>
                <a:spcPct val="105000"/>
              </a:lnSpc>
              <a:spcBef>
                <a:spcPts val="0"/>
              </a:spcBef>
              <a:spcAft>
                <a:spcPts val="0"/>
              </a:spcAft>
              <a:buNone/>
            </a:pPr>
            <a:r>
              <a:rPr lang="fr" sz="1700" u="sng">
                <a:solidFill>
                  <a:schemeClr val="dk1"/>
                </a:solidFill>
              </a:rPr>
              <a:t>Sujet (suite) </a:t>
            </a:r>
            <a:r>
              <a:rPr lang="fr" sz="1700">
                <a:solidFill>
                  <a:schemeClr val="dk1"/>
                </a:solidFill>
              </a:rPr>
              <a:t>: </a:t>
            </a:r>
            <a:endParaRPr sz="1700">
              <a:solidFill>
                <a:schemeClr val="dk1"/>
              </a:solidFill>
            </a:endParaRPr>
          </a:p>
          <a:p>
            <a:pPr indent="0" lvl="0" marL="0" rtl="0" algn="l">
              <a:lnSpc>
                <a:spcPct val="105000"/>
              </a:lnSpc>
              <a:spcBef>
                <a:spcPts val="1200"/>
              </a:spcBef>
              <a:spcAft>
                <a:spcPts val="0"/>
              </a:spcAft>
              <a:buNone/>
            </a:pPr>
            <a:r>
              <a:rPr lang="fr" sz="1700">
                <a:solidFill>
                  <a:schemeClr val="dk1"/>
                </a:solidFill>
              </a:rPr>
              <a:t>A l’examen clinique, vous retrouvez :</a:t>
            </a:r>
            <a:endParaRPr sz="1700">
              <a:solidFill>
                <a:schemeClr val="dk1"/>
              </a:solidFill>
            </a:endParaRPr>
          </a:p>
          <a:p>
            <a:pPr indent="-312261" lvl="0" marL="457200" rtl="0" algn="l">
              <a:lnSpc>
                <a:spcPct val="105000"/>
              </a:lnSpc>
              <a:spcBef>
                <a:spcPts val="1200"/>
              </a:spcBef>
              <a:spcAft>
                <a:spcPts val="0"/>
              </a:spcAft>
              <a:buClr>
                <a:schemeClr val="dk1"/>
              </a:buClr>
              <a:buSzPct val="100000"/>
              <a:buChar char="-"/>
            </a:pPr>
            <a:r>
              <a:rPr b="1" lang="fr" sz="1700" u="sng">
                <a:solidFill>
                  <a:schemeClr val="dk1"/>
                </a:solidFill>
              </a:rPr>
              <a:t>Sur le plan cardiologique</a:t>
            </a:r>
            <a:r>
              <a:rPr lang="fr" sz="1700">
                <a:solidFill>
                  <a:schemeClr val="dk1"/>
                </a:solidFill>
              </a:rPr>
              <a:t> : Des bruits du coeur irréguliers, associé à un souffle de RAC, pas d’argument pour une insuffisance cardiaque droite ou gauche</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b="1" lang="fr" sz="1700" u="sng">
                <a:solidFill>
                  <a:schemeClr val="dk1"/>
                </a:solidFill>
              </a:rPr>
              <a:t>Sur le plan respiratoire</a:t>
            </a:r>
            <a:r>
              <a:rPr lang="fr" sz="1700">
                <a:solidFill>
                  <a:schemeClr val="dk1"/>
                </a:solidFill>
              </a:rPr>
              <a:t> : Foyer de crépitants en base droite, associé à une toux productive, pas de signe de lutte sous 4L/min, saturation de contr</a:t>
            </a:r>
            <a:r>
              <a:rPr lang="fr" sz="1700">
                <a:solidFill>
                  <a:schemeClr val="dk1"/>
                </a:solidFill>
              </a:rPr>
              <a:t>ôle à 98%</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b="1" lang="fr" sz="1700" u="sng">
                <a:solidFill>
                  <a:schemeClr val="dk1"/>
                </a:solidFill>
              </a:rPr>
              <a:t>Sur le plan neurologique</a:t>
            </a:r>
            <a:r>
              <a:rPr lang="fr" sz="1700">
                <a:solidFill>
                  <a:schemeClr val="dk1"/>
                </a:solidFill>
              </a:rPr>
              <a:t> : Pas de signe de localisation, pupilles IRS.</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b="1" lang="fr" sz="1700" u="sng">
                <a:solidFill>
                  <a:schemeClr val="dk1"/>
                </a:solidFill>
              </a:rPr>
              <a:t>Sur le plan abdominal</a:t>
            </a:r>
            <a:r>
              <a:rPr lang="fr" sz="1700">
                <a:solidFill>
                  <a:schemeClr val="dk1"/>
                </a:solidFill>
              </a:rPr>
              <a:t> : Sensibilité hypogastrique à la palpation sans défense ni contracture, voussure sus-pubienne</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b="1" lang="fr" sz="1700" u="sng">
                <a:solidFill>
                  <a:schemeClr val="dk1"/>
                </a:solidFill>
              </a:rPr>
              <a:t>Sur le plan traumatologique</a:t>
            </a:r>
            <a:r>
              <a:rPr lang="fr" sz="1700">
                <a:solidFill>
                  <a:schemeClr val="dk1"/>
                </a:solidFill>
              </a:rPr>
              <a:t> : Membre inférieur droit raccourci en rotation externe, la patiente ne peut pas décoller le talon du matelas. Pas d’autre impotence fonctionnelle.</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b="1" lang="fr" sz="1700" u="sng">
                <a:solidFill>
                  <a:schemeClr val="dk1"/>
                </a:solidFill>
              </a:rPr>
              <a:t>Sur le plan cutané</a:t>
            </a:r>
            <a:r>
              <a:rPr lang="fr" sz="1700">
                <a:solidFill>
                  <a:schemeClr val="dk1"/>
                </a:solidFill>
              </a:rPr>
              <a:t> : Escarres stade I face externe des deux coudes, escarre stade II sacrée. Hématome sous cutané occipital, pas de plaie. Il n’y a pas de pli cutané, les muqueuses sont humides</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lang="fr" sz="1700">
                <a:solidFill>
                  <a:schemeClr val="dk1"/>
                </a:solidFill>
              </a:rPr>
              <a:t>Bladder à 800cc</a:t>
            </a:r>
            <a:endParaRPr sz="1700">
              <a:solidFill>
                <a:schemeClr val="dk1"/>
              </a:solidFill>
            </a:endParaRPr>
          </a:p>
          <a:p>
            <a:pPr indent="-312261" lvl="0" marL="457200" rtl="0" algn="l">
              <a:lnSpc>
                <a:spcPct val="105000"/>
              </a:lnSpc>
              <a:spcBef>
                <a:spcPts val="0"/>
              </a:spcBef>
              <a:spcAft>
                <a:spcPts val="0"/>
              </a:spcAft>
              <a:buClr>
                <a:schemeClr val="dk1"/>
              </a:buClr>
              <a:buSzPct val="100000"/>
              <a:buChar char="-"/>
            </a:pPr>
            <a:r>
              <a:rPr lang="fr" sz="1700">
                <a:solidFill>
                  <a:schemeClr val="dk1"/>
                </a:solidFill>
              </a:rPr>
              <a:t>TR traces de selles, pas de sang</a:t>
            </a:r>
            <a:endParaRPr sz="1700">
              <a:solidFill>
                <a:schemeClr val="dk1"/>
              </a:solidFill>
            </a:endParaRPr>
          </a:p>
        </p:txBody>
      </p:sp>
      <p:sp>
        <p:nvSpPr>
          <p:cNvPr id="289" name="Google Shape;289;p47"/>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8"/>
          <p:cNvSpPr txBox="1"/>
          <p:nvPr>
            <p:ph idx="1" type="body"/>
          </p:nvPr>
        </p:nvSpPr>
        <p:spPr>
          <a:xfrm>
            <a:off x="311700" y="1152475"/>
            <a:ext cx="8520600" cy="3697800"/>
          </a:xfrm>
          <a:prstGeom prst="rect">
            <a:avLst/>
          </a:prstGeom>
        </p:spPr>
        <p:txBody>
          <a:bodyPr anchorCtr="0" anchor="t" bIns="91425" lIns="91425" spcFirstLastPara="1" rIns="91425" wrap="square" tIns="91425">
            <a:normAutofit fontScale="85000" lnSpcReduction="20000"/>
          </a:bodyPr>
          <a:lstStyle/>
          <a:p>
            <a:pPr indent="0" lvl="0" marL="0" rtl="0" algn="l">
              <a:lnSpc>
                <a:spcPct val="105000"/>
              </a:lnSpc>
              <a:spcBef>
                <a:spcPts val="0"/>
              </a:spcBef>
              <a:spcAft>
                <a:spcPts val="0"/>
              </a:spcAft>
              <a:buNone/>
            </a:pPr>
            <a:r>
              <a:rPr lang="fr" sz="1700" u="sng">
                <a:solidFill>
                  <a:schemeClr val="dk1"/>
                </a:solidFill>
              </a:rPr>
              <a:t>Sujet (suite) </a:t>
            </a:r>
            <a:r>
              <a:rPr lang="fr" sz="1700">
                <a:solidFill>
                  <a:schemeClr val="dk1"/>
                </a:solidFill>
              </a:rPr>
              <a:t>: </a:t>
            </a:r>
            <a:endParaRPr sz="1700">
              <a:solidFill>
                <a:schemeClr val="dk1"/>
              </a:solidFill>
            </a:endParaRPr>
          </a:p>
          <a:p>
            <a:pPr indent="-320357" lvl="0" marL="457200" rtl="0" algn="l">
              <a:lnSpc>
                <a:spcPct val="105000"/>
              </a:lnSpc>
              <a:spcBef>
                <a:spcPts val="1200"/>
              </a:spcBef>
              <a:spcAft>
                <a:spcPts val="0"/>
              </a:spcAft>
              <a:buClr>
                <a:schemeClr val="dk1"/>
              </a:buClr>
              <a:buSzPct val="100000"/>
              <a:buChar char="-"/>
            </a:pPr>
            <a:r>
              <a:rPr lang="fr" sz="1700">
                <a:solidFill>
                  <a:schemeClr val="dk1"/>
                </a:solidFill>
              </a:rPr>
              <a:t>Vous arrivez par la suite à contacter son neveu gr</a:t>
            </a:r>
            <a:r>
              <a:rPr lang="fr" sz="1700">
                <a:solidFill>
                  <a:schemeClr val="dk1"/>
                </a:solidFill>
              </a:rPr>
              <a:t>âce au numéro laissé par Luc le formidable gardien.</a:t>
            </a:r>
            <a:endParaRPr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Paulette aurait pour antécédents une </a:t>
            </a:r>
            <a:r>
              <a:rPr b="1" lang="fr" sz="1700">
                <a:solidFill>
                  <a:schemeClr val="dk1"/>
                </a:solidFill>
              </a:rPr>
              <a:t>HTA</a:t>
            </a:r>
            <a:r>
              <a:rPr lang="fr" sz="1700">
                <a:solidFill>
                  <a:schemeClr val="dk1"/>
                </a:solidFill>
              </a:rPr>
              <a:t> sous AMLOR, un </a:t>
            </a:r>
            <a:r>
              <a:rPr b="1" lang="fr" sz="1700">
                <a:solidFill>
                  <a:schemeClr val="dk1"/>
                </a:solidFill>
              </a:rPr>
              <a:t>trouble du rythme</a:t>
            </a:r>
            <a:r>
              <a:rPr lang="fr" sz="1700">
                <a:solidFill>
                  <a:schemeClr val="dk1"/>
                </a:solidFill>
              </a:rPr>
              <a:t> sous ELIQUIS, des </a:t>
            </a:r>
            <a:r>
              <a:rPr b="1" lang="fr" sz="1700">
                <a:solidFill>
                  <a:schemeClr val="dk1"/>
                </a:solidFill>
              </a:rPr>
              <a:t>troubles neurocognitifs</a:t>
            </a:r>
            <a:r>
              <a:rPr lang="fr" sz="1700">
                <a:solidFill>
                  <a:schemeClr val="dk1"/>
                </a:solidFill>
              </a:rPr>
              <a:t> avec un dernier MMSE à 25/30 en juin 2024 dans les suites d’une hospitalisation en UGA, une </a:t>
            </a:r>
            <a:r>
              <a:rPr b="1" lang="fr" sz="1700">
                <a:solidFill>
                  <a:schemeClr val="dk1"/>
                </a:solidFill>
              </a:rPr>
              <a:t>PTH gauche</a:t>
            </a:r>
            <a:r>
              <a:rPr lang="fr" sz="1700">
                <a:solidFill>
                  <a:schemeClr val="dk1"/>
                </a:solidFill>
              </a:rPr>
              <a:t> sur chute en 2023, une </a:t>
            </a:r>
            <a:r>
              <a:rPr b="1" lang="fr" sz="1700">
                <a:solidFill>
                  <a:schemeClr val="dk1"/>
                </a:solidFill>
              </a:rPr>
              <a:t>hypothyroïdie</a:t>
            </a:r>
            <a:r>
              <a:rPr lang="fr" sz="1700">
                <a:solidFill>
                  <a:schemeClr val="dk1"/>
                </a:solidFill>
              </a:rPr>
              <a:t> sous LEVOTHYROX, ainsi qu’une </a:t>
            </a:r>
            <a:r>
              <a:rPr b="1" lang="fr" sz="1700">
                <a:solidFill>
                  <a:schemeClr val="dk1"/>
                </a:solidFill>
              </a:rPr>
              <a:t>cardiopathie ischémique stentée à FE altérée.</a:t>
            </a:r>
            <a:endParaRPr b="1"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Elle prend habituellement ses </a:t>
            </a:r>
            <a:r>
              <a:rPr b="1" lang="fr" sz="1700">
                <a:solidFill>
                  <a:schemeClr val="dk1"/>
                </a:solidFill>
              </a:rPr>
              <a:t>traitements seules</a:t>
            </a:r>
            <a:r>
              <a:rPr lang="fr" sz="1700">
                <a:solidFill>
                  <a:schemeClr val="dk1"/>
                </a:solidFill>
              </a:rPr>
              <a:t>, son neveu refait son pilulier tous les week-end</a:t>
            </a:r>
            <a:endParaRPr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Il existe une </a:t>
            </a:r>
            <a:r>
              <a:rPr b="1" lang="fr" sz="1700">
                <a:solidFill>
                  <a:schemeClr val="dk1"/>
                </a:solidFill>
              </a:rPr>
              <a:t>perte d’autonomie progressive</a:t>
            </a:r>
            <a:r>
              <a:rPr lang="fr" sz="1700">
                <a:solidFill>
                  <a:schemeClr val="dk1"/>
                </a:solidFill>
              </a:rPr>
              <a:t>, pour laquelle son neveu a mis en place un passage </a:t>
            </a:r>
            <a:r>
              <a:rPr lang="fr" sz="1700">
                <a:solidFill>
                  <a:schemeClr val="dk1"/>
                </a:solidFill>
              </a:rPr>
              <a:t>d'auxiliaire</a:t>
            </a:r>
            <a:r>
              <a:rPr lang="fr" sz="1700">
                <a:solidFill>
                  <a:schemeClr val="dk1"/>
                </a:solidFill>
              </a:rPr>
              <a:t> de vie 5j/7, que la patiente refuse 1 jour sur 2</a:t>
            </a:r>
            <a:endParaRPr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Pas de trouble de la continence</a:t>
            </a:r>
            <a:endParaRPr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Elle </a:t>
            </a:r>
            <a:r>
              <a:rPr b="1" lang="fr" sz="1700">
                <a:solidFill>
                  <a:schemeClr val="dk1"/>
                </a:solidFill>
              </a:rPr>
              <a:t>marche habituellement avec un canne</a:t>
            </a:r>
            <a:r>
              <a:rPr lang="fr" sz="1700">
                <a:solidFill>
                  <a:schemeClr val="dk1"/>
                </a:solidFill>
              </a:rPr>
              <a:t> mais ne sort plus de chez elle</a:t>
            </a:r>
            <a:endParaRPr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Il n’y a </a:t>
            </a:r>
            <a:r>
              <a:rPr b="1" lang="fr" sz="1700">
                <a:solidFill>
                  <a:schemeClr val="dk1"/>
                </a:solidFill>
              </a:rPr>
              <a:t>pas de téléalarme</a:t>
            </a:r>
            <a:endParaRPr b="1" sz="1700">
              <a:solidFill>
                <a:schemeClr val="dk1"/>
              </a:solidFill>
            </a:endParaRPr>
          </a:p>
          <a:p>
            <a:pPr indent="-320357" lvl="0" marL="457200" rtl="0" algn="l">
              <a:lnSpc>
                <a:spcPct val="105000"/>
              </a:lnSpc>
              <a:spcBef>
                <a:spcPts val="0"/>
              </a:spcBef>
              <a:spcAft>
                <a:spcPts val="0"/>
              </a:spcAft>
              <a:buClr>
                <a:schemeClr val="dk1"/>
              </a:buClr>
              <a:buSzPct val="100000"/>
              <a:buChar char="-"/>
            </a:pPr>
            <a:r>
              <a:rPr lang="fr" sz="1700">
                <a:solidFill>
                  <a:schemeClr val="dk1"/>
                </a:solidFill>
              </a:rPr>
              <a:t>Paulette n’a </a:t>
            </a:r>
            <a:r>
              <a:rPr b="1" lang="fr" sz="1700">
                <a:solidFill>
                  <a:schemeClr val="dk1"/>
                </a:solidFill>
              </a:rPr>
              <a:t>pas de mesure de protection juridique</a:t>
            </a:r>
            <a:endParaRPr b="1" sz="1700">
              <a:solidFill>
                <a:schemeClr val="dk1"/>
              </a:solidFill>
            </a:endParaRPr>
          </a:p>
          <a:p>
            <a:pPr indent="0" lvl="0" marL="0" rtl="0" algn="l">
              <a:lnSpc>
                <a:spcPct val="105000"/>
              </a:lnSpc>
              <a:spcBef>
                <a:spcPts val="1200"/>
              </a:spcBef>
              <a:spcAft>
                <a:spcPts val="1200"/>
              </a:spcAft>
              <a:buNone/>
            </a:pPr>
            <a:r>
              <a:t/>
            </a:r>
            <a:endParaRPr sz="1700">
              <a:solidFill>
                <a:schemeClr val="dk1"/>
              </a:solidFill>
            </a:endParaRPr>
          </a:p>
        </p:txBody>
      </p:sp>
      <p:sp>
        <p:nvSpPr>
          <p:cNvPr id="295" name="Google Shape;295;p48"/>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9"/>
          <p:cNvSpPr txBox="1"/>
          <p:nvPr>
            <p:ph idx="1" type="body"/>
          </p:nvPr>
        </p:nvSpPr>
        <p:spPr>
          <a:xfrm>
            <a:off x="311700" y="1152475"/>
            <a:ext cx="8520600" cy="3785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fr" u="sng">
                <a:solidFill>
                  <a:schemeClr val="dk1"/>
                </a:solidFill>
              </a:rPr>
              <a:t>Question 3</a:t>
            </a:r>
            <a:r>
              <a:rPr lang="fr">
                <a:solidFill>
                  <a:schemeClr val="dk1"/>
                </a:solidFill>
              </a:rPr>
              <a:t> : </a:t>
            </a:r>
            <a:r>
              <a:rPr b="1" lang="fr" sz="1700">
                <a:solidFill>
                  <a:schemeClr val="dk1"/>
                </a:solidFill>
              </a:rPr>
              <a:t>Quel bilan proposez vous devant ce contexte d’urgence</a:t>
            </a:r>
            <a:r>
              <a:rPr b="1" lang="fr" sz="1700">
                <a:solidFill>
                  <a:schemeClr val="dk1"/>
                </a:solidFill>
              </a:rPr>
              <a:t> ? </a:t>
            </a:r>
            <a:endParaRPr b="1" sz="1700">
              <a:solidFill>
                <a:schemeClr val="dk1"/>
              </a:solidFill>
            </a:endParaRPr>
          </a:p>
          <a:p>
            <a:pPr indent="-320357" lvl="0" marL="457200" rtl="0" algn="l">
              <a:spcBef>
                <a:spcPts val="1200"/>
              </a:spcBef>
              <a:spcAft>
                <a:spcPts val="0"/>
              </a:spcAft>
              <a:buClr>
                <a:schemeClr val="dk1"/>
              </a:buClr>
              <a:buSzPct val="100000"/>
              <a:buAutoNum type="alphaUcPeriod"/>
            </a:pPr>
            <a:r>
              <a:rPr lang="fr" sz="1700">
                <a:solidFill>
                  <a:schemeClr val="dk1"/>
                </a:solidFill>
              </a:rPr>
              <a:t>NFS, plaquettes</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CRP</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Ionogramme sanguin</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CPK</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Urée, créatininémie</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Troponine</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BNP</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ECG</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Sondage aller-retour avec BU +/- ECBU </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Radiographie de thorax</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Radiographies bassin + hanche</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Scanner thoracique </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PCR </a:t>
            </a:r>
            <a:r>
              <a:rPr lang="fr" sz="1700">
                <a:solidFill>
                  <a:schemeClr val="dk1"/>
                </a:solidFill>
              </a:rPr>
              <a:t>multiplex</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Bilan pré-opératoire (Hémostase + groupe/RAI)</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TDM cérébrale injectée</a:t>
            </a:r>
            <a:endParaRPr/>
          </a:p>
        </p:txBody>
      </p:sp>
      <p:pic>
        <p:nvPicPr>
          <p:cNvPr id="301" name="Google Shape;301;p49"/>
          <p:cNvPicPr preferRelativeResize="0"/>
          <p:nvPr/>
        </p:nvPicPr>
        <p:blipFill rotWithShape="1">
          <a:blip r:embed="rId3">
            <a:alphaModFix/>
          </a:blip>
          <a:srcRect b="0" l="21672" r="16618" t="0"/>
          <a:stretch/>
        </p:blipFill>
        <p:spPr>
          <a:xfrm>
            <a:off x="5637450" y="1693350"/>
            <a:ext cx="2856325" cy="3184075"/>
          </a:xfrm>
          <a:prstGeom prst="rect">
            <a:avLst/>
          </a:prstGeom>
          <a:noFill/>
          <a:ln>
            <a:noFill/>
          </a:ln>
        </p:spPr>
      </p:pic>
      <p:sp>
        <p:nvSpPr>
          <p:cNvPr id="302" name="Google Shape;302;p49"/>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idx="1" type="body"/>
          </p:nvPr>
        </p:nvSpPr>
        <p:spPr>
          <a:xfrm>
            <a:off x="311700" y="1152475"/>
            <a:ext cx="8520600" cy="3785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fr" u="sng">
                <a:solidFill>
                  <a:schemeClr val="dk1"/>
                </a:solidFill>
              </a:rPr>
              <a:t>Question 3</a:t>
            </a:r>
            <a:r>
              <a:rPr lang="fr">
                <a:solidFill>
                  <a:schemeClr val="dk1"/>
                </a:solidFill>
              </a:rPr>
              <a:t> : </a:t>
            </a:r>
            <a:r>
              <a:rPr b="1" lang="fr" sz="1700">
                <a:solidFill>
                  <a:schemeClr val="dk1"/>
                </a:solidFill>
              </a:rPr>
              <a:t>Quel bilan proposez vous ? </a:t>
            </a:r>
            <a:endParaRPr b="1" sz="1700">
              <a:solidFill>
                <a:schemeClr val="dk1"/>
              </a:solidFill>
            </a:endParaRPr>
          </a:p>
          <a:p>
            <a:pPr indent="-320357" lvl="0" marL="457200" rtl="0" algn="l">
              <a:spcBef>
                <a:spcPts val="1200"/>
              </a:spcBef>
              <a:spcAft>
                <a:spcPts val="0"/>
              </a:spcAft>
              <a:buClr>
                <a:srgbClr val="93C47D"/>
              </a:buClr>
              <a:buSzPct val="100000"/>
              <a:buAutoNum type="alphaUcPeriod"/>
            </a:pPr>
            <a:r>
              <a:rPr lang="fr" sz="1700">
                <a:solidFill>
                  <a:srgbClr val="93C47D"/>
                </a:solidFill>
              </a:rPr>
              <a:t>NFS, plaquettes</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CRP</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Ionogramme sanguin</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CPK</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Urée, créatininémie</a:t>
            </a:r>
            <a:endParaRPr sz="1700">
              <a:solidFill>
                <a:srgbClr val="93C47D"/>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Troponine</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BNP</a:t>
            </a:r>
            <a:endParaRPr sz="1700">
              <a:solidFill>
                <a:schemeClr val="dk1"/>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ECG</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Sondage aller-retour avec BU +/- ECBU</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Radiographie de thorax</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Radiographies bassin + hanche</a:t>
            </a:r>
            <a:endParaRPr sz="1700">
              <a:solidFill>
                <a:srgbClr val="93C47D"/>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Scanner thoracique </a:t>
            </a:r>
            <a:endParaRPr sz="1700">
              <a:solidFill>
                <a:schemeClr val="dk1"/>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PCR multiplex</a:t>
            </a:r>
            <a:endParaRPr sz="1700">
              <a:solidFill>
                <a:srgbClr val="93C47D"/>
              </a:solidFill>
            </a:endParaRPr>
          </a:p>
          <a:p>
            <a:pPr indent="-320357" lvl="0" marL="457200" rtl="0" algn="l">
              <a:spcBef>
                <a:spcPts val="0"/>
              </a:spcBef>
              <a:spcAft>
                <a:spcPts val="0"/>
              </a:spcAft>
              <a:buClr>
                <a:srgbClr val="93C47D"/>
              </a:buClr>
              <a:buSzPct val="100000"/>
              <a:buAutoNum type="alphaUcPeriod"/>
            </a:pPr>
            <a:r>
              <a:rPr lang="fr" sz="1700">
                <a:solidFill>
                  <a:srgbClr val="93C47D"/>
                </a:solidFill>
              </a:rPr>
              <a:t>Bilan pré-opératoire (Hémostase + groupe/RAI)</a:t>
            </a:r>
            <a:endParaRPr sz="1700">
              <a:solidFill>
                <a:schemeClr val="dk1"/>
              </a:solidFill>
            </a:endParaRPr>
          </a:p>
          <a:p>
            <a:pPr indent="-320357" lvl="0" marL="457200" rtl="0" algn="l">
              <a:spcBef>
                <a:spcPts val="0"/>
              </a:spcBef>
              <a:spcAft>
                <a:spcPts val="0"/>
              </a:spcAft>
              <a:buClr>
                <a:schemeClr val="dk1"/>
              </a:buClr>
              <a:buSzPct val="100000"/>
              <a:buAutoNum type="alphaUcPeriod"/>
            </a:pPr>
            <a:r>
              <a:rPr lang="fr" sz="1700">
                <a:solidFill>
                  <a:schemeClr val="dk1"/>
                </a:solidFill>
              </a:rPr>
              <a:t>TDM cérébrale injectée</a:t>
            </a:r>
            <a:endParaRPr/>
          </a:p>
        </p:txBody>
      </p:sp>
      <p:pic>
        <p:nvPicPr>
          <p:cNvPr id="308" name="Google Shape;308;p50"/>
          <p:cNvPicPr preferRelativeResize="0"/>
          <p:nvPr/>
        </p:nvPicPr>
        <p:blipFill rotWithShape="1">
          <a:blip r:embed="rId3">
            <a:alphaModFix/>
          </a:blip>
          <a:srcRect b="0" l="21672" r="16618" t="0"/>
          <a:stretch/>
        </p:blipFill>
        <p:spPr>
          <a:xfrm>
            <a:off x="5637450" y="1693350"/>
            <a:ext cx="2856325" cy="3184075"/>
          </a:xfrm>
          <a:prstGeom prst="rect">
            <a:avLst/>
          </a:prstGeom>
          <a:noFill/>
          <a:ln>
            <a:noFill/>
          </a:ln>
        </p:spPr>
      </p:pic>
      <p:sp>
        <p:nvSpPr>
          <p:cNvPr id="309" name="Google Shape;309;p50"/>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1"/>
          <p:cNvPicPr preferRelativeResize="0"/>
          <p:nvPr/>
        </p:nvPicPr>
        <p:blipFill>
          <a:blip r:embed="rId3">
            <a:alphaModFix/>
          </a:blip>
          <a:stretch>
            <a:fillRect/>
          </a:stretch>
        </p:blipFill>
        <p:spPr>
          <a:xfrm>
            <a:off x="568450" y="1675675"/>
            <a:ext cx="8007124" cy="2834275"/>
          </a:xfrm>
          <a:prstGeom prst="rect">
            <a:avLst/>
          </a:prstGeom>
          <a:noFill/>
          <a:ln>
            <a:noFill/>
          </a:ln>
        </p:spPr>
      </p:pic>
      <p:sp>
        <p:nvSpPr>
          <p:cNvPr id="315" name="Google Shape;315;p51"/>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Clr>
                <a:schemeClr val="dk1"/>
              </a:buClr>
              <a:buSzPct val="39285"/>
              <a:buFont typeface="Arial"/>
              <a:buNone/>
            </a:pPr>
            <a:r>
              <a:t/>
            </a:r>
            <a:endParaRPr b="1"/>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1 :</a:t>
            </a:r>
            <a:r>
              <a:rPr b="1" lang="fr">
                <a:solidFill>
                  <a:schemeClr val="dk1"/>
                </a:solidFill>
              </a:rPr>
              <a:t>  Que suspectez vous devant ce tableau ? </a:t>
            </a:r>
            <a:endParaRPr b="1">
              <a:solidFill>
                <a:schemeClr val="dk1"/>
              </a:solidFill>
            </a:endParaRPr>
          </a:p>
          <a:p>
            <a:pPr indent="-342900" lvl="0" marL="457200" rtl="0" algn="l">
              <a:spcBef>
                <a:spcPts val="1200"/>
              </a:spcBef>
              <a:spcAft>
                <a:spcPts val="0"/>
              </a:spcAft>
              <a:buClr>
                <a:schemeClr val="dk1"/>
              </a:buClr>
              <a:buSzPts val="1800"/>
              <a:buAutoNum type="alphaUcPeriod"/>
            </a:pPr>
            <a:r>
              <a:rPr lang="fr">
                <a:solidFill>
                  <a:schemeClr val="dk1"/>
                </a:solidFill>
              </a:rPr>
              <a:t>Des troubles neuro-cognitifs débutants</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décompensation de son trouble dépressif avec hostilité et incurie</a:t>
            </a:r>
            <a:endParaRPr>
              <a:solidFill>
                <a:schemeClr val="dk1"/>
              </a:solidFill>
            </a:endParaRPr>
          </a:p>
          <a:p>
            <a:pPr indent="-342900" lvl="0" marL="457200" rtl="0" algn="l">
              <a:spcBef>
                <a:spcPts val="0"/>
              </a:spcBef>
              <a:spcAft>
                <a:spcPts val="0"/>
              </a:spcAft>
              <a:buClr>
                <a:srgbClr val="6AA84F"/>
              </a:buClr>
              <a:buSzPts val="1800"/>
              <a:buAutoNum type="alphaUcPeriod"/>
            </a:pPr>
            <a:r>
              <a:rPr b="1" lang="fr">
                <a:solidFill>
                  <a:srgbClr val="6AA84F"/>
                </a:solidFill>
              </a:rPr>
              <a:t>Un syndrome confusionnel</a:t>
            </a:r>
            <a:endParaRPr b="1">
              <a:solidFill>
                <a:srgbClr val="6AA84F"/>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frontal</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syndrome sérotoninergique</a:t>
            </a:r>
            <a:endParaRPr>
              <a:solidFill>
                <a:schemeClr val="dk1"/>
              </a:solidFill>
            </a:endParaRPr>
          </a:p>
          <a:p>
            <a:pPr indent="0" lvl="0" marL="0" rtl="0" algn="l">
              <a:spcBef>
                <a:spcPts val="1200"/>
              </a:spcBef>
              <a:spcAft>
                <a:spcPts val="1200"/>
              </a:spcAft>
              <a:buNone/>
            </a:pPr>
            <a:r>
              <a:rPr lang="fr"/>
              <a:t> </a:t>
            </a:r>
            <a:endParaRPr/>
          </a:p>
        </p:txBody>
      </p:sp>
      <p:pic>
        <p:nvPicPr>
          <p:cNvPr id="80" name="Google Shape;80;p16"/>
          <p:cNvPicPr preferRelativeResize="0"/>
          <p:nvPr/>
        </p:nvPicPr>
        <p:blipFill>
          <a:blip r:embed="rId3">
            <a:alphaModFix/>
          </a:blip>
          <a:stretch>
            <a:fillRect/>
          </a:stretch>
        </p:blipFill>
        <p:spPr>
          <a:xfrm>
            <a:off x="5921650" y="2722900"/>
            <a:ext cx="3149800" cy="2120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ph idx="1" type="body"/>
          </p:nvPr>
        </p:nvSpPr>
        <p:spPr>
          <a:xfrm>
            <a:off x="311700" y="1182900"/>
            <a:ext cx="8520600" cy="3960600"/>
          </a:xfrm>
          <a:prstGeom prst="rect">
            <a:avLst/>
          </a:prstGeom>
        </p:spPr>
        <p:txBody>
          <a:bodyPr anchorCtr="0" anchor="t" bIns="91425" lIns="91425" spcFirstLastPara="1" rIns="91425" wrap="square" tIns="91425">
            <a:normAutofit fontScale="85000" lnSpcReduction="20000"/>
          </a:bodyPr>
          <a:lstStyle/>
          <a:p>
            <a:pPr indent="0" lvl="0" marL="0" rtl="0" algn="l">
              <a:lnSpc>
                <a:spcPct val="105000"/>
              </a:lnSpc>
              <a:spcBef>
                <a:spcPts val="0"/>
              </a:spcBef>
              <a:spcAft>
                <a:spcPts val="0"/>
              </a:spcAft>
              <a:buNone/>
            </a:pPr>
            <a:r>
              <a:rPr lang="fr" sz="1700" u="sng">
                <a:solidFill>
                  <a:schemeClr val="dk1"/>
                </a:solidFill>
              </a:rPr>
              <a:t>Sujet (suite)</a:t>
            </a:r>
            <a:r>
              <a:rPr lang="fr" sz="1700">
                <a:solidFill>
                  <a:schemeClr val="dk1"/>
                </a:solidFill>
              </a:rPr>
              <a:t> :</a:t>
            </a:r>
            <a:endParaRPr sz="1700">
              <a:solidFill>
                <a:schemeClr val="dk1"/>
              </a:solidFill>
            </a:endParaRPr>
          </a:p>
          <a:p>
            <a:pPr indent="0" lvl="0" marL="0" rtl="0" algn="l">
              <a:lnSpc>
                <a:spcPct val="105000"/>
              </a:lnSpc>
              <a:spcBef>
                <a:spcPts val="1200"/>
              </a:spcBef>
              <a:spcAft>
                <a:spcPts val="0"/>
              </a:spcAft>
              <a:buNone/>
            </a:pPr>
            <a:r>
              <a:rPr lang="fr" sz="1700">
                <a:solidFill>
                  <a:schemeClr val="dk1"/>
                </a:solidFill>
              </a:rPr>
              <a:t>Vous retrouvez au bilan :</a:t>
            </a:r>
            <a:endParaRPr sz="1700">
              <a:solidFill>
                <a:schemeClr val="dk1"/>
              </a:solidFill>
            </a:endParaRPr>
          </a:p>
          <a:p>
            <a:pPr indent="-320357" lvl="0" marL="457200" rtl="0" algn="l">
              <a:lnSpc>
                <a:spcPct val="105000"/>
              </a:lnSpc>
              <a:spcBef>
                <a:spcPts val="1200"/>
              </a:spcBef>
              <a:spcAft>
                <a:spcPts val="0"/>
              </a:spcAft>
              <a:buClr>
                <a:schemeClr val="dk1"/>
              </a:buClr>
              <a:buSzPct val="100000"/>
              <a:buChar char="-"/>
            </a:pPr>
            <a:r>
              <a:rPr b="1" lang="fr" sz="1700">
                <a:solidFill>
                  <a:schemeClr val="dk1"/>
                </a:solidFill>
              </a:rPr>
              <a:t>Bio</a:t>
            </a:r>
            <a:r>
              <a:rPr lang="fr" sz="1700">
                <a:solidFill>
                  <a:schemeClr val="dk1"/>
                </a:solidFill>
              </a:rPr>
              <a:t> :</a:t>
            </a:r>
            <a:endParaRPr sz="1700">
              <a:solidFill>
                <a:schemeClr val="dk1"/>
              </a:solidFill>
            </a:endParaRPr>
          </a:p>
          <a:p>
            <a:pPr indent="-320357" lvl="1" marL="914400" rtl="0" algn="l">
              <a:lnSpc>
                <a:spcPct val="105000"/>
              </a:lnSpc>
              <a:spcBef>
                <a:spcPts val="0"/>
              </a:spcBef>
              <a:spcAft>
                <a:spcPts val="0"/>
              </a:spcAft>
              <a:buClr>
                <a:schemeClr val="dk1"/>
              </a:buClr>
              <a:buSzPct val="100000"/>
              <a:buChar char="-"/>
            </a:pPr>
            <a:r>
              <a:rPr lang="fr" sz="1700">
                <a:solidFill>
                  <a:schemeClr val="dk1"/>
                </a:solidFill>
              </a:rPr>
              <a:t>Syndrome inflammatoire biologique :  Leuco 19 G/L, CRP 127 mg/L</a:t>
            </a:r>
            <a:endParaRPr sz="1700">
              <a:solidFill>
                <a:schemeClr val="dk1"/>
              </a:solidFill>
            </a:endParaRPr>
          </a:p>
          <a:p>
            <a:pPr indent="-320357" lvl="1" marL="914400" rtl="0" algn="l">
              <a:lnSpc>
                <a:spcPct val="105000"/>
              </a:lnSpc>
              <a:spcBef>
                <a:spcPts val="0"/>
              </a:spcBef>
              <a:spcAft>
                <a:spcPts val="0"/>
              </a:spcAft>
              <a:buClr>
                <a:schemeClr val="dk1"/>
              </a:buClr>
              <a:buSzPct val="100000"/>
              <a:buChar char="-"/>
            </a:pPr>
            <a:r>
              <a:rPr lang="fr" sz="1700">
                <a:solidFill>
                  <a:schemeClr val="dk1"/>
                </a:solidFill>
              </a:rPr>
              <a:t>IRA : créatininémie 127 </a:t>
            </a:r>
            <a:r>
              <a:rPr lang="fr" sz="1700">
                <a:solidFill>
                  <a:srgbClr val="1F1F1F"/>
                </a:solidFill>
                <a:highlight>
                  <a:srgbClr val="FFFFFF"/>
                </a:highlight>
              </a:rPr>
              <a:t>μmol/L, urée 9 mmol/L</a:t>
            </a:r>
            <a:endParaRPr sz="1700">
              <a:solidFill>
                <a:srgbClr val="1F1F1F"/>
              </a:solidFill>
              <a:highlight>
                <a:srgbClr val="FFFFFF"/>
              </a:highlight>
            </a:endParaRPr>
          </a:p>
          <a:p>
            <a:pPr indent="-320357" lvl="1" marL="914400" rtl="0" algn="l">
              <a:lnSpc>
                <a:spcPct val="105000"/>
              </a:lnSpc>
              <a:spcBef>
                <a:spcPts val="0"/>
              </a:spcBef>
              <a:spcAft>
                <a:spcPts val="0"/>
              </a:spcAft>
              <a:buClr>
                <a:srgbClr val="1F1F1F"/>
              </a:buClr>
              <a:buSzPct val="100000"/>
              <a:buChar char="-"/>
            </a:pPr>
            <a:r>
              <a:rPr lang="fr" sz="1700">
                <a:solidFill>
                  <a:srgbClr val="1F1F1F"/>
                </a:solidFill>
                <a:highlight>
                  <a:srgbClr val="FFFFFF"/>
                </a:highlight>
              </a:rPr>
              <a:t>CPK 1676</a:t>
            </a:r>
            <a:endParaRPr sz="1700">
              <a:solidFill>
                <a:srgbClr val="1F1F1F"/>
              </a:solidFill>
              <a:highlight>
                <a:srgbClr val="FFFFFF"/>
              </a:highlight>
            </a:endParaRPr>
          </a:p>
          <a:p>
            <a:pPr indent="-320357" lvl="1" marL="914400" rtl="0" algn="l">
              <a:lnSpc>
                <a:spcPct val="105000"/>
              </a:lnSpc>
              <a:spcBef>
                <a:spcPts val="0"/>
              </a:spcBef>
              <a:spcAft>
                <a:spcPts val="0"/>
              </a:spcAft>
              <a:buClr>
                <a:srgbClr val="1F1F1F"/>
              </a:buClr>
              <a:buSzPct val="100000"/>
              <a:buChar char="-"/>
            </a:pPr>
            <a:r>
              <a:rPr lang="fr" sz="1700">
                <a:solidFill>
                  <a:srgbClr val="1F1F1F"/>
                </a:solidFill>
                <a:highlight>
                  <a:srgbClr val="FFFFFF"/>
                </a:highlight>
              </a:rPr>
              <a:t>Kaliémie à 4,7 mmol/L, Na 152 mmol/L</a:t>
            </a:r>
            <a:endParaRPr sz="1700">
              <a:solidFill>
                <a:srgbClr val="1F1F1F"/>
              </a:solidFill>
              <a:highlight>
                <a:srgbClr val="FFFFFF"/>
              </a:highlight>
            </a:endParaRPr>
          </a:p>
          <a:p>
            <a:pPr indent="-320357" lvl="0" marL="457200" rtl="0" algn="l">
              <a:lnSpc>
                <a:spcPct val="105000"/>
              </a:lnSpc>
              <a:spcBef>
                <a:spcPts val="0"/>
              </a:spcBef>
              <a:spcAft>
                <a:spcPts val="0"/>
              </a:spcAft>
              <a:buClr>
                <a:srgbClr val="1F1F1F"/>
              </a:buClr>
              <a:buSzPct val="100000"/>
              <a:buChar char="-"/>
            </a:pPr>
            <a:r>
              <a:rPr b="1" lang="fr" sz="1700">
                <a:solidFill>
                  <a:srgbClr val="1F1F1F"/>
                </a:solidFill>
                <a:highlight>
                  <a:srgbClr val="FFFFFF"/>
                </a:highlight>
              </a:rPr>
              <a:t>Radiographie thoracique</a:t>
            </a:r>
            <a:r>
              <a:rPr lang="fr" sz="1700">
                <a:solidFill>
                  <a:srgbClr val="1F1F1F"/>
                </a:solidFill>
                <a:highlight>
                  <a:srgbClr val="FFFFFF"/>
                </a:highlight>
              </a:rPr>
              <a:t> : Foyer en base droite</a:t>
            </a:r>
            <a:endParaRPr sz="1700">
              <a:solidFill>
                <a:srgbClr val="1F1F1F"/>
              </a:solidFill>
              <a:highlight>
                <a:srgbClr val="FFFFFF"/>
              </a:highlight>
            </a:endParaRPr>
          </a:p>
          <a:p>
            <a:pPr indent="-320357" lvl="0" marL="457200" rtl="0" algn="l">
              <a:lnSpc>
                <a:spcPct val="105000"/>
              </a:lnSpc>
              <a:spcBef>
                <a:spcPts val="0"/>
              </a:spcBef>
              <a:spcAft>
                <a:spcPts val="0"/>
              </a:spcAft>
              <a:buClr>
                <a:srgbClr val="1F1F1F"/>
              </a:buClr>
              <a:buSzPct val="100000"/>
              <a:buChar char="-"/>
            </a:pPr>
            <a:r>
              <a:rPr b="1" lang="fr" sz="1700">
                <a:solidFill>
                  <a:srgbClr val="1F1F1F"/>
                </a:solidFill>
                <a:highlight>
                  <a:srgbClr val="FFFFFF"/>
                </a:highlight>
              </a:rPr>
              <a:t>BU négative</a:t>
            </a:r>
            <a:endParaRPr b="1" sz="1700">
              <a:solidFill>
                <a:srgbClr val="1F1F1F"/>
              </a:solidFill>
              <a:highlight>
                <a:srgbClr val="FFFFFF"/>
              </a:highlight>
            </a:endParaRPr>
          </a:p>
          <a:p>
            <a:pPr indent="-320357" lvl="0" marL="457200" rtl="0" algn="l">
              <a:lnSpc>
                <a:spcPct val="105000"/>
              </a:lnSpc>
              <a:spcBef>
                <a:spcPts val="0"/>
              </a:spcBef>
              <a:spcAft>
                <a:spcPts val="0"/>
              </a:spcAft>
              <a:buClr>
                <a:srgbClr val="1F1F1F"/>
              </a:buClr>
              <a:buSzPct val="100000"/>
              <a:buChar char="-"/>
            </a:pPr>
            <a:r>
              <a:rPr b="1" lang="fr" sz="1700">
                <a:solidFill>
                  <a:srgbClr val="1F1F1F"/>
                </a:solidFill>
                <a:highlight>
                  <a:srgbClr val="FFFFFF"/>
                </a:highlight>
              </a:rPr>
              <a:t>PCR multiplex positive à Grippe A</a:t>
            </a:r>
            <a:endParaRPr b="1" sz="1700">
              <a:solidFill>
                <a:srgbClr val="1F1F1F"/>
              </a:solidFill>
              <a:highlight>
                <a:srgbClr val="FFFFFF"/>
              </a:highlight>
            </a:endParaRPr>
          </a:p>
          <a:p>
            <a:pPr indent="-320357" lvl="0" marL="457200" rtl="0" algn="l">
              <a:lnSpc>
                <a:spcPct val="105000"/>
              </a:lnSpc>
              <a:spcBef>
                <a:spcPts val="0"/>
              </a:spcBef>
              <a:spcAft>
                <a:spcPts val="0"/>
              </a:spcAft>
              <a:buClr>
                <a:srgbClr val="1F1F1F"/>
              </a:buClr>
              <a:buSzPct val="100000"/>
              <a:buChar char="-"/>
            </a:pPr>
            <a:r>
              <a:rPr b="1" lang="fr" sz="1700">
                <a:solidFill>
                  <a:srgbClr val="1F1F1F"/>
                </a:solidFill>
                <a:highlight>
                  <a:srgbClr val="FFFFFF"/>
                </a:highlight>
              </a:rPr>
              <a:t>TDM cérébrale :</a:t>
            </a:r>
            <a:r>
              <a:rPr lang="fr" sz="1700">
                <a:solidFill>
                  <a:srgbClr val="1F1F1F"/>
                </a:solidFill>
                <a:highlight>
                  <a:srgbClr val="FFFFFF"/>
                </a:highlight>
              </a:rPr>
              <a:t> Pas de saignement, pas de traumatisme osseux</a:t>
            </a:r>
            <a:endParaRPr sz="1700">
              <a:solidFill>
                <a:srgbClr val="1F1F1F"/>
              </a:solidFill>
              <a:highlight>
                <a:srgbClr val="FFFFFF"/>
              </a:highlight>
            </a:endParaRPr>
          </a:p>
          <a:p>
            <a:pPr indent="-320357" lvl="0" marL="457200" rtl="0" algn="l">
              <a:lnSpc>
                <a:spcPct val="105000"/>
              </a:lnSpc>
              <a:spcBef>
                <a:spcPts val="0"/>
              </a:spcBef>
              <a:spcAft>
                <a:spcPts val="0"/>
              </a:spcAft>
              <a:buClr>
                <a:srgbClr val="1F1F1F"/>
              </a:buClr>
              <a:buSzPct val="100000"/>
              <a:buChar char="-"/>
            </a:pPr>
            <a:r>
              <a:rPr lang="fr" sz="1700">
                <a:solidFill>
                  <a:srgbClr val="1F1F1F"/>
                </a:solidFill>
                <a:highlight>
                  <a:srgbClr val="FFFFFF"/>
                </a:highlight>
              </a:rPr>
              <a:t>Le sondage aller retour est efficace, Paulette est nettement moins confuse.</a:t>
            </a:r>
            <a:endParaRPr sz="1700">
              <a:solidFill>
                <a:srgbClr val="1F1F1F"/>
              </a:solidFill>
              <a:highlight>
                <a:srgbClr val="FFFFFF"/>
              </a:highlight>
            </a:endParaRPr>
          </a:p>
          <a:p>
            <a:pPr indent="0" lvl="0" marL="0" rtl="0" algn="just">
              <a:lnSpc>
                <a:spcPct val="105000"/>
              </a:lnSpc>
              <a:spcBef>
                <a:spcPts val="1200"/>
              </a:spcBef>
              <a:spcAft>
                <a:spcPts val="0"/>
              </a:spcAft>
              <a:buNone/>
            </a:pPr>
            <a:r>
              <a:rPr lang="fr" sz="1700">
                <a:solidFill>
                  <a:srgbClr val="1F1F1F"/>
                </a:solidFill>
                <a:highlight>
                  <a:srgbClr val="FFFFFF"/>
                </a:highlight>
              </a:rPr>
              <a:t>Vous vous orientez donc dans ce contexte sur une chute dans un contexte de virose à Grippe A compliquée d’une insuffisance rénale aiguë sur rhabdomyolyse, traumatisme de hanche droite, et pneumopathie d’inhalation.</a:t>
            </a:r>
            <a:endParaRPr sz="1700">
              <a:solidFill>
                <a:srgbClr val="1F1F1F"/>
              </a:solidFill>
              <a:highlight>
                <a:srgbClr val="FFFFFF"/>
              </a:highlight>
            </a:endParaRPr>
          </a:p>
          <a:p>
            <a:pPr indent="0" lvl="0" marL="457200" rtl="0" algn="l">
              <a:lnSpc>
                <a:spcPct val="105000"/>
              </a:lnSpc>
              <a:spcBef>
                <a:spcPts val="1200"/>
              </a:spcBef>
              <a:spcAft>
                <a:spcPts val="1200"/>
              </a:spcAft>
              <a:buNone/>
            </a:pPr>
            <a:r>
              <a:t/>
            </a:r>
            <a:endParaRPr sz="1700">
              <a:solidFill>
                <a:srgbClr val="1F1F1F"/>
              </a:solidFill>
              <a:highlight>
                <a:srgbClr val="FFFFFF"/>
              </a:highlight>
            </a:endParaRPr>
          </a:p>
        </p:txBody>
      </p:sp>
      <p:sp>
        <p:nvSpPr>
          <p:cNvPr id="321" name="Google Shape;321;p52"/>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3</a:t>
            </a:r>
            <a:r>
              <a:rPr lang="fr">
                <a:solidFill>
                  <a:schemeClr val="dk1"/>
                </a:solidFill>
              </a:rPr>
              <a:t> : </a:t>
            </a:r>
            <a:r>
              <a:rPr b="1" lang="fr" sz="1700">
                <a:solidFill>
                  <a:schemeClr val="dk1"/>
                </a:solidFill>
              </a:rPr>
              <a:t>Voici son ECG</a:t>
            </a:r>
            <a:endParaRPr b="1" sz="1700">
              <a:solidFill>
                <a:schemeClr val="dk1"/>
              </a:solidFill>
            </a:endParaRPr>
          </a:p>
          <a:p>
            <a:pPr indent="0" lvl="0" marL="457200" rtl="0" algn="l">
              <a:spcBef>
                <a:spcPts val="1200"/>
              </a:spcBef>
              <a:spcAft>
                <a:spcPts val="1200"/>
              </a:spcAft>
              <a:buNone/>
            </a:pPr>
            <a:r>
              <a:t/>
            </a:r>
            <a:endParaRPr b="1" sz="1700">
              <a:solidFill>
                <a:schemeClr val="dk1"/>
              </a:solidFill>
            </a:endParaRPr>
          </a:p>
        </p:txBody>
      </p:sp>
      <p:pic>
        <p:nvPicPr>
          <p:cNvPr id="327" name="Google Shape;327;p53"/>
          <p:cNvPicPr preferRelativeResize="0"/>
          <p:nvPr/>
        </p:nvPicPr>
        <p:blipFill>
          <a:blip r:embed="rId3">
            <a:alphaModFix/>
          </a:blip>
          <a:stretch>
            <a:fillRect/>
          </a:stretch>
        </p:blipFill>
        <p:spPr>
          <a:xfrm>
            <a:off x="4091950" y="789025"/>
            <a:ext cx="3956858" cy="4354473"/>
          </a:xfrm>
          <a:prstGeom prst="rect">
            <a:avLst/>
          </a:prstGeom>
          <a:noFill/>
          <a:ln>
            <a:noFill/>
          </a:ln>
        </p:spPr>
      </p:pic>
      <p:sp>
        <p:nvSpPr>
          <p:cNvPr id="328" name="Google Shape;328;p53"/>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4</a:t>
            </a:r>
            <a:r>
              <a:rPr lang="fr">
                <a:solidFill>
                  <a:schemeClr val="dk1"/>
                </a:solidFill>
              </a:rPr>
              <a:t> : </a:t>
            </a:r>
            <a:r>
              <a:rPr b="1" lang="fr" sz="1700">
                <a:solidFill>
                  <a:schemeClr val="dk1"/>
                </a:solidFill>
              </a:rPr>
              <a:t>Voici son ECG</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Il s’agit d’un Flutter à conduction variable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Cet ECG est à haut risque emboligène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 choc électrique externe est indiqué en urgence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Ce trouble conductif est compatible avec une chute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existe un sus-décalage du segment ST</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C’est un BAV 3</a:t>
            </a:r>
            <a:endParaRPr sz="1700">
              <a:solidFill>
                <a:schemeClr val="dk1"/>
              </a:solidFill>
            </a:endParaRPr>
          </a:p>
        </p:txBody>
      </p:sp>
      <p:pic>
        <p:nvPicPr>
          <p:cNvPr id="334" name="Google Shape;334;p54"/>
          <p:cNvPicPr preferRelativeResize="0"/>
          <p:nvPr/>
        </p:nvPicPr>
        <p:blipFill rotWithShape="1">
          <a:blip r:embed="rId3">
            <a:alphaModFix/>
          </a:blip>
          <a:srcRect b="0" l="11428" r="19724" t="0"/>
          <a:stretch/>
        </p:blipFill>
        <p:spPr>
          <a:xfrm>
            <a:off x="5868625" y="1834425"/>
            <a:ext cx="2963676" cy="2421500"/>
          </a:xfrm>
          <a:prstGeom prst="rect">
            <a:avLst/>
          </a:prstGeom>
          <a:noFill/>
          <a:ln>
            <a:noFill/>
          </a:ln>
        </p:spPr>
      </p:pic>
      <p:sp>
        <p:nvSpPr>
          <p:cNvPr id="335" name="Google Shape;335;p54"/>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4</a:t>
            </a:r>
            <a:r>
              <a:rPr lang="fr">
                <a:solidFill>
                  <a:schemeClr val="dk1"/>
                </a:solidFill>
              </a:rPr>
              <a:t> : </a:t>
            </a:r>
            <a:r>
              <a:rPr b="1" lang="fr" sz="1700">
                <a:solidFill>
                  <a:schemeClr val="dk1"/>
                </a:solidFill>
              </a:rPr>
              <a:t>Voici son ECG</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Il s’agit d’un Flutter à conduction variable</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Cet ECG est à haut risque emboligène</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 choc électrique externe est indiqué en urgence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Ce trouble conductif est compatible avec une chute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existe un sus-décalage du segment ST</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C’est un BAV 3</a:t>
            </a:r>
            <a:endParaRPr sz="1700">
              <a:solidFill>
                <a:schemeClr val="dk1"/>
              </a:solidFill>
            </a:endParaRPr>
          </a:p>
        </p:txBody>
      </p:sp>
      <p:pic>
        <p:nvPicPr>
          <p:cNvPr id="341" name="Google Shape;341;p55"/>
          <p:cNvPicPr preferRelativeResize="0"/>
          <p:nvPr/>
        </p:nvPicPr>
        <p:blipFill rotWithShape="1">
          <a:blip r:embed="rId3">
            <a:alphaModFix/>
          </a:blip>
          <a:srcRect b="0" l="11428" r="19724" t="0"/>
          <a:stretch/>
        </p:blipFill>
        <p:spPr>
          <a:xfrm>
            <a:off x="5868625" y="1834425"/>
            <a:ext cx="2963676" cy="2421500"/>
          </a:xfrm>
          <a:prstGeom prst="rect">
            <a:avLst/>
          </a:prstGeom>
          <a:noFill/>
          <a:ln>
            <a:noFill/>
          </a:ln>
        </p:spPr>
      </p:pic>
      <p:sp>
        <p:nvSpPr>
          <p:cNvPr id="342" name="Google Shape;342;p55"/>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6"/>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600" u="sng">
                <a:solidFill>
                  <a:schemeClr val="dk1"/>
                </a:solidFill>
              </a:rPr>
              <a:t>Question 5</a:t>
            </a:r>
            <a:r>
              <a:rPr lang="fr" sz="1600">
                <a:solidFill>
                  <a:schemeClr val="dk1"/>
                </a:solidFill>
              </a:rPr>
              <a:t> : Vous vous questionnez par la suite sur une potentielle hydratation à mettre en place chez Paulette. </a:t>
            </a:r>
            <a:endParaRPr sz="1600">
              <a:solidFill>
                <a:schemeClr val="dk1"/>
              </a:solidFill>
            </a:endParaRPr>
          </a:p>
          <a:p>
            <a:pPr indent="-330200" lvl="0" marL="457200" rtl="0" algn="l">
              <a:spcBef>
                <a:spcPts val="1200"/>
              </a:spcBef>
              <a:spcAft>
                <a:spcPts val="0"/>
              </a:spcAft>
              <a:buClr>
                <a:schemeClr val="dk1"/>
              </a:buClr>
              <a:buSzPts val="1600"/>
              <a:buAutoNum type="alphaUcPeriod"/>
            </a:pPr>
            <a:r>
              <a:rPr lang="fr" sz="1600">
                <a:solidFill>
                  <a:schemeClr val="dk1"/>
                </a:solidFill>
              </a:rPr>
              <a:t>Vous stimulez Paulette à boire per os</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Je n’ai pas besoin de mettre une hydratation, la natrémie de Paulette étant quasi subnormale</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J’entreprends un remplissage vasculaire</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Elle sera basée sur du G5</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Elle sera basée sur du NaCl</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Le déficit en eau libre de Paulette est d’environ</a:t>
            </a:r>
            <a:r>
              <a:rPr lang="fr" sz="1600">
                <a:solidFill>
                  <a:schemeClr val="dk1"/>
                </a:solidFill>
              </a:rPr>
              <a:t> 1500 cc</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Le déficit en eau libre de Paulette est d’environ 2500 cc</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Le déficit en eau libre de Paulette est d’environ 3000 cc</a:t>
            </a:r>
            <a:endParaRPr sz="1600">
              <a:solidFill>
                <a:schemeClr val="dk1"/>
              </a:solidFill>
            </a:endParaRPr>
          </a:p>
        </p:txBody>
      </p:sp>
      <p:pic>
        <p:nvPicPr>
          <p:cNvPr id="348" name="Google Shape;348;p56"/>
          <p:cNvPicPr preferRelativeResize="0"/>
          <p:nvPr/>
        </p:nvPicPr>
        <p:blipFill rotWithShape="1">
          <a:blip r:embed="rId3">
            <a:alphaModFix/>
          </a:blip>
          <a:srcRect b="0" l="10567" r="19541" t="0"/>
          <a:stretch/>
        </p:blipFill>
        <p:spPr>
          <a:xfrm>
            <a:off x="6310700" y="2695975"/>
            <a:ext cx="2183076" cy="2082426"/>
          </a:xfrm>
          <a:prstGeom prst="rect">
            <a:avLst/>
          </a:prstGeom>
          <a:noFill/>
          <a:ln>
            <a:noFill/>
          </a:ln>
        </p:spPr>
      </p:pic>
      <p:sp>
        <p:nvSpPr>
          <p:cNvPr id="349" name="Google Shape;349;p56"/>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7"/>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600" u="sng">
                <a:solidFill>
                  <a:schemeClr val="dk1"/>
                </a:solidFill>
              </a:rPr>
              <a:t>Question 5</a:t>
            </a:r>
            <a:r>
              <a:rPr lang="fr" sz="1600">
                <a:solidFill>
                  <a:schemeClr val="dk1"/>
                </a:solidFill>
              </a:rPr>
              <a:t> : Vous vous questionnez par la suite sur une potentielle hydratation à mettre en place chez Paulette. </a:t>
            </a:r>
            <a:endParaRPr sz="1600">
              <a:solidFill>
                <a:schemeClr val="dk1"/>
              </a:solidFill>
            </a:endParaRPr>
          </a:p>
          <a:p>
            <a:pPr indent="-330200" lvl="0" marL="457200" rtl="0" algn="l">
              <a:spcBef>
                <a:spcPts val="1200"/>
              </a:spcBef>
              <a:spcAft>
                <a:spcPts val="0"/>
              </a:spcAft>
              <a:buClr>
                <a:srgbClr val="93C47D"/>
              </a:buClr>
              <a:buSzPts val="1600"/>
              <a:buAutoNum type="alphaUcPeriod"/>
            </a:pPr>
            <a:r>
              <a:rPr lang="fr" sz="1600">
                <a:solidFill>
                  <a:srgbClr val="93C47D"/>
                </a:solidFill>
              </a:rPr>
              <a:t>Vous stimulez Paulette à boire per os</a:t>
            </a:r>
            <a:endParaRPr sz="1600">
              <a:solidFill>
                <a:srgbClr val="93C47D"/>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Je n’ai pas besoin de mettre une hydratation, la natrémie de Paulette étant quasi subnormale</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J’entreprends un remplissage vasculaire</a:t>
            </a:r>
            <a:endParaRPr sz="1600">
              <a:solidFill>
                <a:srgbClr val="93C47D"/>
              </a:solidFill>
            </a:endParaRPr>
          </a:p>
          <a:p>
            <a:pPr indent="-330200" lvl="0" marL="457200" rtl="0" algn="l">
              <a:spcBef>
                <a:spcPts val="0"/>
              </a:spcBef>
              <a:spcAft>
                <a:spcPts val="0"/>
              </a:spcAft>
              <a:buClr>
                <a:srgbClr val="93C47D"/>
              </a:buClr>
              <a:buSzPts val="1600"/>
              <a:buAutoNum type="alphaUcPeriod"/>
            </a:pPr>
            <a:r>
              <a:rPr lang="fr" sz="1600">
                <a:solidFill>
                  <a:srgbClr val="93C47D"/>
                </a:solidFill>
              </a:rPr>
              <a:t>Elle sera basée sur du G5</a:t>
            </a:r>
            <a:endParaRPr sz="1600">
              <a:solidFill>
                <a:srgbClr val="93C47D"/>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Elle sera basée sur du NaCl</a:t>
            </a:r>
            <a:endParaRPr sz="1600">
              <a:solidFill>
                <a:schemeClr val="dk1"/>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Le déficit en eau libre de Paulette est d’environ 15</a:t>
            </a:r>
            <a:r>
              <a:rPr lang="fr" sz="1600">
                <a:solidFill>
                  <a:schemeClr val="dk1"/>
                </a:solidFill>
              </a:rPr>
              <a:t>00 cc</a:t>
            </a:r>
            <a:endParaRPr sz="1600">
              <a:solidFill>
                <a:schemeClr val="dk1"/>
              </a:solidFill>
            </a:endParaRPr>
          </a:p>
          <a:p>
            <a:pPr indent="-330200" lvl="0" marL="457200" rtl="0" algn="l">
              <a:spcBef>
                <a:spcPts val="0"/>
              </a:spcBef>
              <a:spcAft>
                <a:spcPts val="0"/>
              </a:spcAft>
              <a:buClr>
                <a:srgbClr val="93C47D"/>
              </a:buClr>
              <a:buSzPts val="1600"/>
              <a:buAutoNum type="alphaUcPeriod"/>
            </a:pPr>
            <a:r>
              <a:rPr lang="fr" sz="1600">
                <a:solidFill>
                  <a:srgbClr val="93C47D"/>
                </a:solidFill>
              </a:rPr>
              <a:t>Le déficit en eau libre de Paulette est d’environ</a:t>
            </a:r>
            <a:r>
              <a:rPr lang="fr" sz="1600">
                <a:solidFill>
                  <a:schemeClr val="dk1"/>
                </a:solidFill>
              </a:rPr>
              <a:t> </a:t>
            </a:r>
            <a:r>
              <a:rPr lang="fr" sz="1600">
                <a:solidFill>
                  <a:srgbClr val="93C47D"/>
                </a:solidFill>
              </a:rPr>
              <a:t>2</a:t>
            </a:r>
            <a:r>
              <a:rPr lang="fr" sz="1600">
                <a:solidFill>
                  <a:srgbClr val="93C47D"/>
                </a:solidFill>
              </a:rPr>
              <a:t>500 cc</a:t>
            </a:r>
            <a:endParaRPr sz="1600">
              <a:solidFill>
                <a:srgbClr val="93C47D"/>
              </a:solidFill>
            </a:endParaRPr>
          </a:p>
          <a:p>
            <a:pPr indent="-330200" lvl="0" marL="457200" rtl="0" algn="l">
              <a:spcBef>
                <a:spcPts val="0"/>
              </a:spcBef>
              <a:spcAft>
                <a:spcPts val="0"/>
              </a:spcAft>
              <a:buClr>
                <a:schemeClr val="dk1"/>
              </a:buClr>
              <a:buSzPts val="1600"/>
              <a:buAutoNum type="alphaUcPeriod"/>
            </a:pPr>
            <a:r>
              <a:rPr lang="fr" sz="1600">
                <a:solidFill>
                  <a:schemeClr val="dk1"/>
                </a:solidFill>
              </a:rPr>
              <a:t>Le déficit en eau libre de Paulette est d’environ 3</a:t>
            </a:r>
            <a:r>
              <a:rPr lang="fr" sz="1600">
                <a:solidFill>
                  <a:schemeClr val="dk1"/>
                </a:solidFill>
              </a:rPr>
              <a:t>000 cc</a:t>
            </a:r>
            <a:endParaRPr sz="1600">
              <a:solidFill>
                <a:schemeClr val="dk1"/>
              </a:solidFill>
            </a:endParaRPr>
          </a:p>
        </p:txBody>
      </p:sp>
      <p:pic>
        <p:nvPicPr>
          <p:cNvPr id="355" name="Google Shape;355;p57"/>
          <p:cNvPicPr preferRelativeResize="0"/>
          <p:nvPr/>
        </p:nvPicPr>
        <p:blipFill rotWithShape="1">
          <a:blip r:embed="rId3">
            <a:alphaModFix/>
          </a:blip>
          <a:srcRect b="0" l="10567" r="19541" t="0"/>
          <a:stretch/>
        </p:blipFill>
        <p:spPr>
          <a:xfrm>
            <a:off x="6322275" y="2684500"/>
            <a:ext cx="2183874" cy="2083174"/>
          </a:xfrm>
          <a:prstGeom prst="rect">
            <a:avLst/>
          </a:prstGeom>
          <a:noFill/>
          <a:ln>
            <a:noFill/>
          </a:ln>
        </p:spPr>
      </p:pic>
      <p:sp>
        <p:nvSpPr>
          <p:cNvPr id="356" name="Google Shape;356;p57"/>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8"/>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600" u="sng">
                <a:solidFill>
                  <a:schemeClr val="dk1"/>
                </a:solidFill>
              </a:rPr>
              <a:t>Question 5</a:t>
            </a:r>
            <a:r>
              <a:rPr lang="fr" sz="1600">
                <a:solidFill>
                  <a:schemeClr val="dk1"/>
                </a:solidFill>
              </a:rPr>
              <a:t> : </a:t>
            </a:r>
            <a:endParaRPr sz="1600">
              <a:solidFill>
                <a:schemeClr val="dk1"/>
              </a:solidFill>
            </a:endParaRPr>
          </a:p>
          <a:p>
            <a:pPr indent="-330200" lvl="0" marL="457200" rtl="0" algn="l">
              <a:spcBef>
                <a:spcPts val="1200"/>
              </a:spcBef>
              <a:spcAft>
                <a:spcPts val="0"/>
              </a:spcAft>
              <a:buClr>
                <a:schemeClr val="dk1"/>
              </a:buClr>
              <a:buSzPts val="1600"/>
              <a:buChar char="-"/>
            </a:pPr>
            <a:r>
              <a:rPr lang="fr" sz="1600">
                <a:solidFill>
                  <a:schemeClr val="dk1"/>
                </a:solidFill>
              </a:rPr>
              <a:t>Déficit en eau libre : 60% * poids * </a:t>
            </a:r>
            <a:r>
              <a:rPr lang="fr" sz="1600">
                <a:solidFill>
                  <a:schemeClr val="dk1"/>
                </a:solidFill>
                <a:highlight>
                  <a:srgbClr val="FEFEFE"/>
                </a:highlight>
              </a:rPr>
              <a:t>([natrémie/140]-1)</a:t>
            </a:r>
            <a:endParaRPr sz="1600">
              <a:solidFill>
                <a:schemeClr val="dk1"/>
              </a:solidFill>
              <a:highlight>
                <a:srgbClr val="FEFEFE"/>
              </a:highlight>
            </a:endParaRPr>
          </a:p>
          <a:p>
            <a:pPr indent="-330200" lvl="0" marL="457200" rtl="0" algn="l">
              <a:spcBef>
                <a:spcPts val="0"/>
              </a:spcBef>
              <a:spcAft>
                <a:spcPts val="0"/>
              </a:spcAft>
              <a:buClr>
                <a:schemeClr val="dk1"/>
              </a:buClr>
              <a:buSzPts val="1600"/>
              <a:buChar char="-"/>
            </a:pPr>
            <a:r>
              <a:rPr lang="fr" sz="1600">
                <a:solidFill>
                  <a:schemeClr val="dk1"/>
                </a:solidFill>
                <a:highlight>
                  <a:srgbClr val="FEFEFE"/>
                </a:highlight>
              </a:rPr>
              <a:t>Ici le poids est d’environ 50 kg, la natrémie est de 152 mmol/L</a:t>
            </a:r>
            <a:endParaRPr sz="1600">
              <a:solidFill>
                <a:schemeClr val="dk1"/>
              </a:solidFill>
              <a:highlight>
                <a:srgbClr val="FEFEFE"/>
              </a:highlight>
            </a:endParaRPr>
          </a:p>
          <a:p>
            <a:pPr indent="-330200" lvl="0" marL="457200" rtl="0" algn="l">
              <a:spcBef>
                <a:spcPts val="0"/>
              </a:spcBef>
              <a:spcAft>
                <a:spcPts val="0"/>
              </a:spcAft>
              <a:buClr>
                <a:schemeClr val="dk1"/>
              </a:buClr>
              <a:buSzPts val="1600"/>
              <a:buChar char="-"/>
            </a:pPr>
            <a:r>
              <a:rPr lang="fr" sz="1600">
                <a:solidFill>
                  <a:schemeClr val="dk1"/>
                </a:solidFill>
                <a:highlight>
                  <a:srgbClr val="FEFEFE"/>
                </a:highlight>
              </a:rPr>
              <a:t>Ainsi, le déficit en eau libre est estimé à environ 2,6L</a:t>
            </a:r>
            <a:endParaRPr sz="1600">
              <a:solidFill>
                <a:schemeClr val="dk1"/>
              </a:solidFill>
              <a:highlight>
                <a:srgbClr val="FEFEFE"/>
              </a:highlight>
            </a:endParaRPr>
          </a:p>
          <a:p>
            <a:pPr indent="0" lvl="0" marL="0" rtl="0" algn="l">
              <a:spcBef>
                <a:spcPts val="1200"/>
              </a:spcBef>
              <a:spcAft>
                <a:spcPts val="0"/>
              </a:spcAft>
              <a:buNone/>
            </a:pPr>
            <a:r>
              <a:rPr lang="fr" sz="1600">
                <a:solidFill>
                  <a:schemeClr val="dk1"/>
                </a:solidFill>
                <a:highlight>
                  <a:srgbClr val="FEFEFE"/>
                </a:highlight>
              </a:rPr>
              <a:t>Le déficit en eau libre correspond au volume d’hydratation à compenser pour corriger une hypernatrémie.</a:t>
            </a:r>
            <a:endParaRPr sz="1600">
              <a:solidFill>
                <a:schemeClr val="dk1"/>
              </a:solidFill>
              <a:highlight>
                <a:srgbClr val="FEFEFE"/>
              </a:highlight>
            </a:endParaRPr>
          </a:p>
          <a:p>
            <a:pPr indent="0" lvl="0" marL="0" rtl="0" algn="l">
              <a:spcBef>
                <a:spcPts val="1200"/>
              </a:spcBef>
              <a:spcAft>
                <a:spcPts val="0"/>
              </a:spcAft>
              <a:buNone/>
            </a:pPr>
            <a:r>
              <a:rPr lang="fr" sz="1600">
                <a:solidFill>
                  <a:schemeClr val="dk1"/>
                </a:solidFill>
                <a:highlight>
                  <a:srgbClr val="FEFEFE"/>
                </a:highlight>
              </a:rPr>
              <a:t>Le déficit en eau libre ne comprend pas dans son estimation les pertes hydriques rénales quotidiennes, ni la prise hydrique per os en eau libre.</a:t>
            </a:r>
            <a:endParaRPr sz="1600">
              <a:solidFill>
                <a:schemeClr val="dk1"/>
              </a:solidFill>
              <a:highlight>
                <a:srgbClr val="FEFEFE"/>
              </a:highlight>
            </a:endParaRPr>
          </a:p>
          <a:p>
            <a:pPr indent="0" lvl="0" marL="0" rtl="0" algn="l">
              <a:spcBef>
                <a:spcPts val="1200"/>
              </a:spcBef>
              <a:spcAft>
                <a:spcPts val="1200"/>
              </a:spcAft>
              <a:buNone/>
            </a:pPr>
            <a:r>
              <a:t/>
            </a:r>
            <a:endParaRPr>
              <a:solidFill>
                <a:schemeClr val="dk1"/>
              </a:solidFill>
              <a:highlight>
                <a:srgbClr val="FEFEFE"/>
              </a:highlight>
            </a:endParaRPr>
          </a:p>
        </p:txBody>
      </p:sp>
      <p:sp>
        <p:nvSpPr>
          <p:cNvPr id="362" name="Google Shape;362;p58"/>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pic>
        <p:nvPicPr>
          <p:cNvPr id="363" name="Google Shape;363;p58"/>
          <p:cNvPicPr preferRelativeResize="0"/>
          <p:nvPr/>
        </p:nvPicPr>
        <p:blipFill>
          <a:blip r:embed="rId3">
            <a:alphaModFix/>
          </a:blip>
          <a:stretch>
            <a:fillRect/>
          </a:stretch>
        </p:blipFill>
        <p:spPr>
          <a:xfrm>
            <a:off x="1560000" y="4014400"/>
            <a:ext cx="923474" cy="923474"/>
          </a:xfrm>
          <a:prstGeom prst="rect">
            <a:avLst/>
          </a:prstGeom>
          <a:noFill/>
          <a:ln>
            <a:noFill/>
          </a:ln>
        </p:spPr>
      </p:pic>
      <p:sp>
        <p:nvSpPr>
          <p:cNvPr id="364" name="Google Shape;364;p58"/>
          <p:cNvSpPr txBox="1"/>
          <p:nvPr/>
        </p:nvSpPr>
        <p:spPr>
          <a:xfrm>
            <a:off x="2598600" y="4266738"/>
            <a:ext cx="2598600" cy="4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rPr>
              <a:t>Réévaluation</a:t>
            </a:r>
            <a:endParaRPr sz="18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9"/>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6</a:t>
            </a:r>
            <a:r>
              <a:rPr lang="fr">
                <a:solidFill>
                  <a:schemeClr val="dk1"/>
                </a:solidFill>
              </a:rPr>
              <a:t> : </a:t>
            </a:r>
            <a:r>
              <a:rPr b="1" lang="fr" sz="1700">
                <a:solidFill>
                  <a:schemeClr val="dk1"/>
                </a:solidFill>
              </a:rPr>
              <a:t>Voici sa radiographie </a:t>
            </a:r>
            <a:endParaRPr b="1" sz="1700">
              <a:solidFill>
                <a:schemeClr val="dk1"/>
              </a:solidFill>
            </a:endParaRPr>
          </a:p>
          <a:p>
            <a:pPr indent="0" lvl="0" marL="0" rtl="0" algn="l">
              <a:spcBef>
                <a:spcPts val="1200"/>
              </a:spcBef>
              <a:spcAft>
                <a:spcPts val="0"/>
              </a:spcAft>
              <a:buNone/>
            </a:pPr>
            <a:r>
              <a:rPr b="1" lang="fr" sz="1700">
                <a:solidFill>
                  <a:schemeClr val="dk1"/>
                </a:solidFill>
              </a:rPr>
              <a:t>de hanche droite</a:t>
            </a:r>
            <a:endParaRPr b="1" sz="1700">
              <a:solidFill>
                <a:schemeClr val="dk1"/>
              </a:solidFill>
            </a:endParaRPr>
          </a:p>
          <a:p>
            <a:pPr indent="0" lvl="0" marL="914400" rtl="0" algn="l">
              <a:spcBef>
                <a:spcPts val="1200"/>
              </a:spcBef>
              <a:spcAft>
                <a:spcPts val="1200"/>
              </a:spcAft>
              <a:buNone/>
            </a:pPr>
            <a:r>
              <a:t/>
            </a:r>
            <a:endParaRPr sz="1700">
              <a:solidFill>
                <a:schemeClr val="dk1"/>
              </a:solidFill>
            </a:endParaRPr>
          </a:p>
        </p:txBody>
      </p:sp>
      <p:pic>
        <p:nvPicPr>
          <p:cNvPr id="370" name="Google Shape;370;p59"/>
          <p:cNvPicPr preferRelativeResize="0"/>
          <p:nvPr/>
        </p:nvPicPr>
        <p:blipFill>
          <a:blip r:embed="rId3">
            <a:alphaModFix/>
          </a:blip>
          <a:stretch>
            <a:fillRect/>
          </a:stretch>
        </p:blipFill>
        <p:spPr>
          <a:xfrm>
            <a:off x="4282225" y="1152475"/>
            <a:ext cx="4001972" cy="3785401"/>
          </a:xfrm>
          <a:prstGeom prst="rect">
            <a:avLst/>
          </a:prstGeom>
          <a:noFill/>
          <a:ln>
            <a:noFill/>
          </a:ln>
        </p:spPr>
      </p:pic>
      <p:sp>
        <p:nvSpPr>
          <p:cNvPr id="371" name="Google Shape;371;p59"/>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0"/>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a:t>
            </a:r>
            <a:r>
              <a:rPr b="1" lang="fr" u="sng">
                <a:solidFill>
                  <a:schemeClr val="dk1"/>
                </a:solidFill>
              </a:rPr>
              <a:t>6</a:t>
            </a:r>
            <a:r>
              <a:rPr lang="fr">
                <a:solidFill>
                  <a:schemeClr val="dk1"/>
                </a:solidFill>
              </a:rPr>
              <a:t> : </a:t>
            </a:r>
            <a:r>
              <a:rPr b="1" lang="fr" sz="1700">
                <a:solidFill>
                  <a:schemeClr val="dk1"/>
                </a:solidFill>
              </a:rPr>
              <a:t>Voici sa radiographie de hanche droite</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Il s’agit d’une fracture du col du fémur droit</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s’agit d’une fracture per-trochantérienne droite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Je demande un avis orthopédique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s’agit d’une Garden III</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s’agit d’une Garden IV</a:t>
            </a:r>
            <a:endParaRPr sz="1700">
              <a:solidFill>
                <a:schemeClr val="dk1"/>
              </a:solidFill>
            </a:endParaRPr>
          </a:p>
        </p:txBody>
      </p:sp>
      <p:pic>
        <p:nvPicPr>
          <p:cNvPr id="377" name="Google Shape;377;p60"/>
          <p:cNvPicPr preferRelativeResize="0"/>
          <p:nvPr/>
        </p:nvPicPr>
        <p:blipFill rotWithShape="1">
          <a:blip r:embed="rId3">
            <a:alphaModFix/>
          </a:blip>
          <a:srcRect b="0" l="24049" r="10402" t="0"/>
          <a:stretch/>
        </p:blipFill>
        <p:spPr>
          <a:xfrm>
            <a:off x="5701875" y="2146000"/>
            <a:ext cx="2896775" cy="2791874"/>
          </a:xfrm>
          <a:prstGeom prst="rect">
            <a:avLst/>
          </a:prstGeom>
          <a:noFill/>
          <a:ln>
            <a:noFill/>
          </a:ln>
        </p:spPr>
      </p:pic>
      <p:sp>
        <p:nvSpPr>
          <p:cNvPr id="378" name="Google Shape;378;p60"/>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1"/>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6</a:t>
            </a:r>
            <a:r>
              <a:rPr lang="fr">
                <a:solidFill>
                  <a:schemeClr val="dk1"/>
                </a:solidFill>
              </a:rPr>
              <a:t> : </a:t>
            </a:r>
            <a:r>
              <a:rPr b="1" lang="fr" sz="1700">
                <a:solidFill>
                  <a:schemeClr val="dk1"/>
                </a:solidFill>
              </a:rPr>
              <a:t>Voici sa radiographie de hanche droite</a:t>
            </a:r>
            <a:endParaRPr b="1" sz="1700">
              <a:solidFill>
                <a:schemeClr val="dk1"/>
              </a:solidFill>
            </a:endParaRPr>
          </a:p>
          <a:p>
            <a:pPr indent="-336550" lvl="0" marL="457200" rtl="0" algn="l">
              <a:spcBef>
                <a:spcPts val="1200"/>
              </a:spcBef>
              <a:spcAft>
                <a:spcPts val="0"/>
              </a:spcAft>
              <a:buClr>
                <a:srgbClr val="93C47D"/>
              </a:buClr>
              <a:buSzPts val="1700"/>
              <a:buAutoNum type="alphaUcPeriod"/>
            </a:pPr>
            <a:r>
              <a:rPr lang="fr" sz="1700">
                <a:solidFill>
                  <a:srgbClr val="93C47D"/>
                </a:solidFill>
              </a:rPr>
              <a:t>Il s’agit d’une fracture du col du fémur droit</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s’agit d’une fracture per-trochantérienne droite</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Je demande un avis orthopédique</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Il s’agit d’une Garden III</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Il s’agit d’une Garden IV</a:t>
            </a:r>
            <a:endParaRPr sz="1700">
              <a:solidFill>
                <a:srgbClr val="93C47D"/>
              </a:solidFill>
            </a:endParaRPr>
          </a:p>
        </p:txBody>
      </p:sp>
      <p:pic>
        <p:nvPicPr>
          <p:cNvPr id="384" name="Google Shape;384;p61"/>
          <p:cNvPicPr preferRelativeResize="0"/>
          <p:nvPr/>
        </p:nvPicPr>
        <p:blipFill rotWithShape="1">
          <a:blip r:embed="rId3">
            <a:alphaModFix/>
          </a:blip>
          <a:srcRect b="0" l="24049" r="10402" t="0"/>
          <a:stretch/>
        </p:blipFill>
        <p:spPr>
          <a:xfrm>
            <a:off x="5701875" y="2146000"/>
            <a:ext cx="2896775" cy="2791874"/>
          </a:xfrm>
          <a:prstGeom prst="rect">
            <a:avLst/>
          </a:prstGeom>
          <a:noFill/>
          <a:ln>
            <a:noFill/>
          </a:ln>
        </p:spPr>
      </p:pic>
      <p:sp>
        <p:nvSpPr>
          <p:cNvPr id="385" name="Google Shape;385;p61"/>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a:t>Syndrome confusionnel</a:t>
            </a:r>
            <a:endParaRPr b="1"/>
          </a:p>
        </p:txBody>
      </p:sp>
      <p:sp>
        <p:nvSpPr>
          <p:cNvPr id="86" name="Google Shape;8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Clr>
                <a:schemeClr val="dk1"/>
              </a:buClr>
              <a:buSzPct val="100000"/>
              <a:buChar char="●"/>
            </a:pPr>
            <a:r>
              <a:rPr lang="fr" sz="1600">
                <a:solidFill>
                  <a:schemeClr val="dk1"/>
                </a:solidFill>
              </a:rPr>
              <a:t>Diagnostic selon plusieurs échelles dont le CAM (</a:t>
            </a:r>
            <a:r>
              <a:rPr i="1" lang="fr" sz="1600">
                <a:solidFill>
                  <a:schemeClr val="dk1"/>
                </a:solidFill>
              </a:rPr>
              <a:t>Confusion </a:t>
            </a:r>
            <a:r>
              <a:rPr i="1" lang="fr" sz="1600">
                <a:solidFill>
                  <a:schemeClr val="dk1"/>
                </a:solidFill>
              </a:rPr>
              <a:t>Assessment</a:t>
            </a:r>
            <a:r>
              <a:rPr i="1" lang="fr" sz="1600">
                <a:solidFill>
                  <a:schemeClr val="dk1"/>
                </a:solidFill>
              </a:rPr>
              <a:t> Method</a:t>
            </a:r>
            <a:r>
              <a:rPr lang="fr" sz="1600">
                <a:solidFill>
                  <a:schemeClr val="dk1"/>
                </a:solidFill>
              </a:rPr>
              <a:t>) : Critères : 1 + 2 + (3 ou 4) </a:t>
            </a:r>
            <a:endParaRPr sz="1600">
              <a:solidFill>
                <a:schemeClr val="dk1"/>
              </a:solidFill>
            </a:endParaRPr>
          </a:p>
          <a:p>
            <a:pPr indent="457200" lvl="0" marL="457200" rtl="0" algn="l">
              <a:spcBef>
                <a:spcPts val="1200"/>
              </a:spcBef>
              <a:spcAft>
                <a:spcPts val="0"/>
              </a:spcAft>
              <a:buNone/>
            </a:pPr>
            <a:r>
              <a:rPr b="1" lang="fr" sz="1500">
                <a:solidFill>
                  <a:schemeClr val="dk1"/>
                </a:solidFill>
              </a:rPr>
              <a:t>1. Début aigu, fluctuation de l'évolution </a:t>
            </a:r>
            <a:endParaRPr b="1" sz="1500">
              <a:solidFill>
                <a:schemeClr val="dk1"/>
              </a:solidFill>
            </a:endParaRPr>
          </a:p>
          <a:p>
            <a:pPr indent="457200" lvl="0" marL="457200" rtl="0" algn="l">
              <a:spcBef>
                <a:spcPts val="1200"/>
              </a:spcBef>
              <a:spcAft>
                <a:spcPts val="0"/>
              </a:spcAft>
              <a:buNone/>
            </a:pPr>
            <a:r>
              <a:rPr b="1" lang="fr" sz="1500">
                <a:solidFill>
                  <a:schemeClr val="dk1"/>
                </a:solidFill>
              </a:rPr>
              <a:t>2. Troubles de l'attention</a:t>
            </a:r>
            <a:endParaRPr b="1" sz="1500">
              <a:solidFill>
                <a:schemeClr val="dk1"/>
              </a:solidFill>
            </a:endParaRPr>
          </a:p>
          <a:p>
            <a:pPr indent="457200" lvl="0" marL="457200" rtl="0" algn="l">
              <a:spcBef>
                <a:spcPts val="1200"/>
              </a:spcBef>
              <a:spcAft>
                <a:spcPts val="0"/>
              </a:spcAft>
              <a:buNone/>
            </a:pPr>
            <a:r>
              <a:rPr b="1" lang="fr" sz="1500">
                <a:solidFill>
                  <a:schemeClr val="dk1"/>
                </a:solidFill>
              </a:rPr>
              <a:t>3. Désorganisation du cours de la pensée et du langage</a:t>
            </a:r>
            <a:endParaRPr b="1" sz="1500">
              <a:solidFill>
                <a:schemeClr val="dk1"/>
              </a:solidFill>
            </a:endParaRPr>
          </a:p>
          <a:p>
            <a:pPr indent="457200" lvl="0" marL="457200" rtl="0" algn="l">
              <a:spcBef>
                <a:spcPts val="1200"/>
              </a:spcBef>
              <a:spcAft>
                <a:spcPts val="0"/>
              </a:spcAft>
              <a:buNone/>
            </a:pPr>
            <a:r>
              <a:rPr b="1" lang="fr" sz="1500">
                <a:solidFill>
                  <a:schemeClr val="dk1"/>
                </a:solidFill>
              </a:rPr>
              <a:t>4. Atteinte de la vigilance</a:t>
            </a:r>
            <a:endParaRPr b="1" sz="1500">
              <a:solidFill>
                <a:schemeClr val="dk1"/>
              </a:solidFill>
            </a:endParaRPr>
          </a:p>
          <a:p>
            <a:pPr indent="-322580" lvl="0" marL="457200" rtl="0" algn="l">
              <a:spcBef>
                <a:spcPts val="1200"/>
              </a:spcBef>
              <a:spcAft>
                <a:spcPts val="0"/>
              </a:spcAft>
              <a:buClr>
                <a:schemeClr val="dk1"/>
              </a:buClr>
              <a:buSzPct val="100000"/>
              <a:buChar char="●"/>
            </a:pPr>
            <a:r>
              <a:rPr lang="fr" sz="1600">
                <a:solidFill>
                  <a:schemeClr val="dk1"/>
                </a:solidFill>
              </a:rPr>
              <a:t>Diagnostic d’urgence, syndrome aigue ou subaigue le plus souvent réversible après traitement de la cause</a:t>
            </a:r>
            <a:endParaRPr sz="1600">
              <a:solidFill>
                <a:schemeClr val="dk1"/>
              </a:solidFill>
            </a:endParaRPr>
          </a:p>
          <a:p>
            <a:pPr indent="-322580" lvl="0" marL="457200" rtl="0" algn="l">
              <a:spcBef>
                <a:spcPts val="0"/>
              </a:spcBef>
              <a:spcAft>
                <a:spcPts val="0"/>
              </a:spcAft>
              <a:buClr>
                <a:schemeClr val="dk1"/>
              </a:buClr>
              <a:buSzPct val="100000"/>
              <a:buChar char="●"/>
            </a:pPr>
            <a:r>
              <a:rPr lang="fr" sz="1600">
                <a:solidFill>
                  <a:schemeClr val="dk1"/>
                </a:solidFill>
              </a:rPr>
              <a:t>Il doit y avoir une rupture de l’état antérieur pour parler de sd confusionnel</a:t>
            </a:r>
            <a:endParaRPr sz="1600">
              <a:solidFill>
                <a:schemeClr val="dk1"/>
              </a:solidFill>
            </a:endParaRPr>
          </a:p>
          <a:p>
            <a:pPr indent="-322580" lvl="0" marL="457200" rtl="0" algn="l">
              <a:spcBef>
                <a:spcPts val="0"/>
              </a:spcBef>
              <a:spcAft>
                <a:spcPts val="0"/>
              </a:spcAft>
              <a:buClr>
                <a:schemeClr val="dk1"/>
              </a:buClr>
              <a:buSzPct val="100000"/>
              <a:buChar char="●"/>
            </a:pPr>
            <a:r>
              <a:rPr lang="fr" sz="1600">
                <a:solidFill>
                  <a:schemeClr val="dk1"/>
                </a:solidFill>
              </a:rPr>
              <a:t>Penser à éliminer un diag différentiel : aphasie de Wernicke, décompensation psychiatrique ou ictus amnésique</a:t>
            </a:r>
            <a:endParaRPr sz="1600">
              <a:solidFill>
                <a:schemeClr val="dk1"/>
              </a:solidFill>
            </a:endParaRPr>
          </a:p>
        </p:txBody>
      </p:sp>
      <p:pic>
        <p:nvPicPr>
          <p:cNvPr id="87" name="Google Shape;87;p17"/>
          <p:cNvPicPr preferRelativeResize="0"/>
          <p:nvPr/>
        </p:nvPicPr>
        <p:blipFill>
          <a:blip r:embed="rId3">
            <a:alphaModFix/>
          </a:blip>
          <a:stretch>
            <a:fillRect/>
          </a:stretch>
        </p:blipFill>
        <p:spPr>
          <a:xfrm>
            <a:off x="6389798" y="1660750"/>
            <a:ext cx="2386725" cy="1341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62"/>
          <p:cNvPicPr preferRelativeResize="0"/>
          <p:nvPr/>
        </p:nvPicPr>
        <p:blipFill rotWithShape="1">
          <a:blip r:embed="rId3">
            <a:alphaModFix/>
          </a:blip>
          <a:srcRect b="17885" l="-1470" r="1470" t="23301"/>
          <a:stretch/>
        </p:blipFill>
        <p:spPr>
          <a:xfrm>
            <a:off x="1449613" y="1133349"/>
            <a:ext cx="6244774" cy="3600199"/>
          </a:xfrm>
          <a:prstGeom prst="rect">
            <a:avLst/>
          </a:prstGeom>
          <a:noFill/>
          <a:ln>
            <a:noFill/>
          </a:ln>
        </p:spPr>
      </p:pic>
      <p:sp>
        <p:nvSpPr>
          <p:cNvPr id="391" name="Google Shape;391;p62"/>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3"/>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500" u="sng">
                <a:solidFill>
                  <a:schemeClr val="dk1"/>
                </a:solidFill>
              </a:rPr>
              <a:t>Question 7</a:t>
            </a:r>
            <a:r>
              <a:rPr lang="fr" sz="1500">
                <a:solidFill>
                  <a:schemeClr val="dk1"/>
                </a:solidFill>
              </a:rPr>
              <a:t> : </a:t>
            </a:r>
            <a:r>
              <a:rPr b="1" lang="fr" sz="1400">
                <a:solidFill>
                  <a:schemeClr val="dk1"/>
                </a:solidFill>
              </a:rPr>
              <a:t>Etant un(e) superbe interne, vous n’oubliez pas de prendre une charge cette pneumopathie ! </a:t>
            </a:r>
            <a:endParaRPr b="1" sz="1400">
              <a:solidFill>
                <a:schemeClr val="dk1"/>
              </a:solidFill>
            </a:endParaRPr>
          </a:p>
          <a:p>
            <a:pPr indent="-317500" lvl="0" marL="457200" rtl="0" algn="l">
              <a:spcBef>
                <a:spcPts val="1200"/>
              </a:spcBef>
              <a:spcAft>
                <a:spcPts val="0"/>
              </a:spcAft>
              <a:buClr>
                <a:schemeClr val="dk1"/>
              </a:buClr>
              <a:buSzPts val="1400"/>
              <a:buAutoNum type="alphaUcPeriod"/>
            </a:pPr>
            <a:r>
              <a:rPr lang="fr" sz="1400">
                <a:solidFill>
                  <a:schemeClr val="dk1"/>
                </a:solidFill>
              </a:rPr>
              <a:t>L’antibiothérapie ici est inutile dans ce contexte de virose évidente, on attendra l’ECBC pour traiter si besoin</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L’antibiothérapie ici est inutile dans ce contexte, les signes de détresse respiratoire n’étant plus présents </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AMOXICILLINE </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AUGMENTIN</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C3G + FLAGYL</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C3G + ROVAMYCINE</a:t>
            </a:r>
            <a:endParaRPr sz="1400">
              <a:solidFill>
                <a:schemeClr val="dk1"/>
              </a:solidFill>
            </a:endParaRPr>
          </a:p>
        </p:txBody>
      </p:sp>
      <p:pic>
        <p:nvPicPr>
          <p:cNvPr id="397" name="Google Shape;397;p63"/>
          <p:cNvPicPr preferRelativeResize="0"/>
          <p:nvPr/>
        </p:nvPicPr>
        <p:blipFill>
          <a:blip r:embed="rId3">
            <a:alphaModFix/>
          </a:blip>
          <a:stretch>
            <a:fillRect/>
          </a:stretch>
        </p:blipFill>
        <p:spPr>
          <a:xfrm>
            <a:off x="6156252" y="3189200"/>
            <a:ext cx="2378900" cy="1546275"/>
          </a:xfrm>
          <a:prstGeom prst="rect">
            <a:avLst/>
          </a:prstGeom>
          <a:noFill/>
          <a:ln>
            <a:noFill/>
          </a:ln>
        </p:spPr>
      </p:pic>
      <p:sp>
        <p:nvSpPr>
          <p:cNvPr id="398" name="Google Shape;398;p63"/>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4"/>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sz="1500" u="sng">
                <a:solidFill>
                  <a:schemeClr val="dk1"/>
                </a:solidFill>
              </a:rPr>
              <a:t>Question 7</a:t>
            </a:r>
            <a:r>
              <a:rPr lang="fr" sz="1500">
                <a:solidFill>
                  <a:schemeClr val="dk1"/>
                </a:solidFill>
              </a:rPr>
              <a:t> : </a:t>
            </a:r>
            <a:r>
              <a:rPr b="1" lang="fr" sz="1400">
                <a:solidFill>
                  <a:schemeClr val="dk1"/>
                </a:solidFill>
              </a:rPr>
              <a:t>Etant un(e) superbe interne, vous n’oubliez pas de prendre une charge cette pneumopathie ! </a:t>
            </a:r>
            <a:endParaRPr b="1" sz="1400">
              <a:solidFill>
                <a:schemeClr val="dk1"/>
              </a:solidFill>
            </a:endParaRPr>
          </a:p>
          <a:p>
            <a:pPr indent="-317500" lvl="0" marL="457200" rtl="0" algn="l">
              <a:spcBef>
                <a:spcPts val="1200"/>
              </a:spcBef>
              <a:spcAft>
                <a:spcPts val="0"/>
              </a:spcAft>
              <a:buClr>
                <a:schemeClr val="dk1"/>
              </a:buClr>
              <a:buSzPts val="1400"/>
              <a:buAutoNum type="alphaUcPeriod"/>
            </a:pPr>
            <a:r>
              <a:rPr lang="fr" sz="1400">
                <a:solidFill>
                  <a:schemeClr val="dk1"/>
                </a:solidFill>
              </a:rPr>
              <a:t>L’antibiothérapie ici est inutile dans ce contexte de virose évidente, on attendra l’ECBC pour traiter si besoin</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L’antibiothérapie ici est inutile dans ce contexte, les signes de détresse respiratoire n’étant plus présents </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AMOXICILLINE </a:t>
            </a:r>
            <a:endParaRPr sz="1400">
              <a:solidFill>
                <a:schemeClr val="dk1"/>
              </a:solidFill>
            </a:endParaRPr>
          </a:p>
          <a:p>
            <a:pPr indent="-317500" lvl="0" marL="457200" rtl="0" algn="l">
              <a:spcBef>
                <a:spcPts val="0"/>
              </a:spcBef>
              <a:spcAft>
                <a:spcPts val="0"/>
              </a:spcAft>
              <a:buClr>
                <a:srgbClr val="93C47D"/>
              </a:buClr>
              <a:buSzPts val="1400"/>
              <a:buAutoNum type="alphaUcPeriod"/>
            </a:pPr>
            <a:r>
              <a:rPr lang="fr" sz="1400">
                <a:solidFill>
                  <a:srgbClr val="93C47D"/>
                </a:solidFill>
              </a:rPr>
              <a:t>J’entreprends une antibioprophylaxie par AUGMENTIN</a:t>
            </a:r>
            <a:endParaRPr sz="1400">
              <a:solidFill>
                <a:srgbClr val="93C47D"/>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C3G + FLAGYL</a:t>
            </a:r>
            <a:endParaRPr sz="1400">
              <a:solidFill>
                <a:schemeClr val="dk1"/>
              </a:solidFill>
            </a:endParaRPr>
          </a:p>
          <a:p>
            <a:pPr indent="-317500" lvl="0" marL="457200" rtl="0" algn="l">
              <a:spcBef>
                <a:spcPts val="0"/>
              </a:spcBef>
              <a:spcAft>
                <a:spcPts val="0"/>
              </a:spcAft>
              <a:buClr>
                <a:schemeClr val="dk1"/>
              </a:buClr>
              <a:buSzPts val="1400"/>
              <a:buAutoNum type="alphaUcPeriod"/>
            </a:pPr>
            <a:r>
              <a:rPr lang="fr" sz="1400">
                <a:solidFill>
                  <a:schemeClr val="dk1"/>
                </a:solidFill>
              </a:rPr>
              <a:t>J’entreprends une antibioprophylaxie par C3G + ROVAMYCINE</a:t>
            </a:r>
            <a:endParaRPr sz="1400">
              <a:solidFill>
                <a:schemeClr val="dk1"/>
              </a:solidFill>
            </a:endParaRPr>
          </a:p>
        </p:txBody>
      </p:sp>
      <p:pic>
        <p:nvPicPr>
          <p:cNvPr id="404" name="Google Shape;404;p64"/>
          <p:cNvPicPr preferRelativeResize="0"/>
          <p:nvPr/>
        </p:nvPicPr>
        <p:blipFill>
          <a:blip r:embed="rId3">
            <a:alphaModFix/>
          </a:blip>
          <a:stretch>
            <a:fillRect/>
          </a:stretch>
        </p:blipFill>
        <p:spPr>
          <a:xfrm>
            <a:off x="6156252" y="3189200"/>
            <a:ext cx="2378900" cy="1546275"/>
          </a:xfrm>
          <a:prstGeom prst="rect">
            <a:avLst/>
          </a:prstGeom>
          <a:noFill/>
          <a:ln>
            <a:noFill/>
          </a:ln>
        </p:spPr>
      </p:pic>
      <p:sp>
        <p:nvSpPr>
          <p:cNvPr id="405" name="Google Shape;405;p64"/>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5"/>
          <p:cNvSpPr txBox="1"/>
          <p:nvPr>
            <p:ph idx="1" type="body"/>
          </p:nvPr>
        </p:nvSpPr>
        <p:spPr>
          <a:xfrm>
            <a:off x="311700" y="1152475"/>
            <a:ext cx="8520600" cy="3923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b="1" lang="fr" sz="1600" u="sng">
                <a:solidFill>
                  <a:schemeClr val="dk1"/>
                </a:solidFill>
              </a:rPr>
              <a:t>Sujet (suite)</a:t>
            </a:r>
            <a:r>
              <a:rPr b="1" lang="fr" sz="1600">
                <a:solidFill>
                  <a:schemeClr val="dk1"/>
                </a:solidFill>
              </a:rPr>
              <a:t> :</a:t>
            </a:r>
            <a:endParaRPr b="1" sz="1500">
              <a:solidFill>
                <a:schemeClr val="dk1"/>
              </a:solidFill>
            </a:endParaRPr>
          </a:p>
          <a:p>
            <a:pPr indent="0" lvl="0" marL="0" rtl="0" algn="just">
              <a:lnSpc>
                <a:spcPct val="95000"/>
              </a:lnSpc>
              <a:spcBef>
                <a:spcPts val="1200"/>
              </a:spcBef>
              <a:spcAft>
                <a:spcPts val="0"/>
              </a:spcAft>
              <a:buNone/>
            </a:pPr>
            <a:r>
              <a:rPr lang="fr" sz="1500">
                <a:solidFill>
                  <a:schemeClr val="dk1"/>
                </a:solidFill>
              </a:rPr>
              <a:t>Paulette est opérée avec succès d’une prothèse totale de hanche droite et placée dans les suites en UPOG (unité péri-opératoire gériatrique). </a:t>
            </a:r>
            <a:endParaRPr sz="1500">
              <a:solidFill>
                <a:schemeClr val="dk1"/>
              </a:solidFill>
            </a:endParaRPr>
          </a:p>
          <a:p>
            <a:pPr indent="0" lvl="0" marL="0" rtl="0" algn="just">
              <a:lnSpc>
                <a:spcPct val="95000"/>
              </a:lnSpc>
              <a:spcBef>
                <a:spcPts val="1200"/>
              </a:spcBef>
              <a:spcAft>
                <a:spcPts val="0"/>
              </a:spcAft>
              <a:buNone/>
            </a:pPr>
            <a:r>
              <a:rPr lang="fr" sz="1500">
                <a:solidFill>
                  <a:schemeClr val="dk1"/>
                </a:solidFill>
              </a:rPr>
              <a:t>Sa pneumopathie évolue bien sous AUGMENTIN, elle est désormais sous 1L d’O2.</a:t>
            </a:r>
            <a:endParaRPr sz="1500">
              <a:solidFill>
                <a:schemeClr val="dk1"/>
              </a:solidFill>
            </a:endParaRPr>
          </a:p>
          <a:p>
            <a:pPr indent="0" lvl="0" marL="0" rtl="0" algn="just">
              <a:lnSpc>
                <a:spcPct val="95000"/>
              </a:lnSpc>
              <a:spcBef>
                <a:spcPts val="1200"/>
              </a:spcBef>
              <a:spcAft>
                <a:spcPts val="0"/>
              </a:spcAft>
              <a:buNone/>
            </a:pPr>
            <a:r>
              <a:rPr lang="fr" sz="1500">
                <a:solidFill>
                  <a:schemeClr val="dk1"/>
                </a:solidFill>
              </a:rPr>
              <a:t>Son anticoagulation par ELIQUIS est reprise, ne nécessitant donc pas l’introduction d’une anticoagulation préventive par LOVENOX.</a:t>
            </a:r>
            <a:endParaRPr sz="1500">
              <a:solidFill>
                <a:schemeClr val="dk1"/>
              </a:solidFill>
            </a:endParaRPr>
          </a:p>
          <a:p>
            <a:pPr indent="0" lvl="0" marL="0" rtl="0" algn="just">
              <a:lnSpc>
                <a:spcPct val="95000"/>
              </a:lnSpc>
              <a:spcBef>
                <a:spcPts val="1200"/>
              </a:spcBef>
              <a:spcAft>
                <a:spcPts val="0"/>
              </a:spcAft>
              <a:buNone/>
            </a:pPr>
            <a:r>
              <a:rPr lang="fr" sz="1500">
                <a:solidFill>
                  <a:schemeClr val="dk1"/>
                </a:solidFill>
              </a:rPr>
              <a:t>Vous prescrivez des soins d’escarre pour Paulette.</a:t>
            </a:r>
            <a:endParaRPr sz="1500">
              <a:solidFill>
                <a:schemeClr val="dk1"/>
              </a:solidFill>
            </a:endParaRPr>
          </a:p>
          <a:p>
            <a:pPr indent="0" lvl="0" marL="0" rtl="0" algn="just">
              <a:lnSpc>
                <a:spcPct val="95000"/>
              </a:lnSpc>
              <a:spcBef>
                <a:spcPts val="1200"/>
              </a:spcBef>
              <a:spcAft>
                <a:spcPts val="0"/>
              </a:spcAft>
              <a:buNone/>
            </a:pPr>
            <a:r>
              <a:rPr lang="fr" sz="1500">
                <a:solidFill>
                  <a:schemeClr val="dk1"/>
                </a:solidFill>
              </a:rPr>
              <a:t>L’antalgie par PARACETAMOL + OXYCONTIN + interdoses d’OXYNORMORO est efficace, permettant à Paulette un lever précoce à J1 avec les kinés</a:t>
            </a:r>
            <a:endParaRPr sz="1500">
              <a:solidFill>
                <a:schemeClr val="dk1"/>
              </a:solidFill>
            </a:endParaRPr>
          </a:p>
          <a:p>
            <a:pPr indent="0" lvl="0" marL="0" rtl="0" algn="just">
              <a:lnSpc>
                <a:spcPct val="95000"/>
              </a:lnSpc>
              <a:spcBef>
                <a:spcPts val="1200"/>
              </a:spcBef>
              <a:spcAft>
                <a:spcPts val="1200"/>
              </a:spcAft>
              <a:buNone/>
            </a:pPr>
            <a:r>
              <a:rPr lang="fr" sz="1500">
                <a:solidFill>
                  <a:schemeClr val="dk1"/>
                </a:solidFill>
              </a:rPr>
              <a:t>Les radiographies de contrôle au premier appui sont normales.</a:t>
            </a:r>
            <a:endParaRPr sz="1500">
              <a:solidFill>
                <a:schemeClr val="dk1"/>
              </a:solidFill>
            </a:endParaRPr>
          </a:p>
        </p:txBody>
      </p:sp>
      <p:sp>
        <p:nvSpPr>
          <p:cNvPr id="411" name="Google Shape;411;p65"/>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6"/>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8</a:t>
            </a:r>
            <a:r>
              <a:rPr lang="fr">
                <a:solidFill>
                  <a:schemeClr val="dk1"/>
                </a:solidFill>
              </a:rPr>
              <a:t> : </a:t>
            </a:r>
            <a:r>
              <a:rPr b="1" lang="fr" sz="1700">
                <a:solidFill>
                  <a:schemeClr val="dk1"/>
                </a:solidFill>
              </a:rPr>
              <a:t>Paulette discute avec vous des facteurs </a:t>
            </a:r>
            <a:r>
              <a:rPr b="1" lang="fr" sz="1700" u="sng">
                <a:solidFill>
                  <a:schemeClr val="dk1"/>
                </a:solidFill>
              </a:rPr>
              <a:t>prédisposants</a:t>
            </a:r>
            <a:r>
              <a:rPr b="1" lang="fr" sz="1700">
                <a:solidFill>
                  <a:schemeClr val="dk1"/>
                </a:solidFill>
              </a:rPr>
              <a:t> à une chute, dans le cadre général, vous lui listez quelques uns de ces facteurs.</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Un AVC à la phase aiguë</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FA permanente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arthrose sévère fémoropatellaire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DMLA évoluée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rétention aiguë d’urine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angiocholite</a:t>
            </a:r>
            <a:endParaRPr b="1"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hypoacousie </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confusion</a:t>
            </a:r>
            <a:endParaRPr sz="1700">
              <a:solidFill>
                <a:schemeClr val="dk1"/>
              </a:solidFill>
            </a:endParaRPr>
          </a:p>
        </p:txBody>
      </p:sp>
      <p:pic>
        <p:nvPicPr>
          <p:cNvPr id="417" name="Google Shape;417;p66"/>
          <p:cNvPicPr preferRelativeResize="0"/>
          <p:nvPr/>
        </p:nvPicPr>
        <p:blipFill>
          <a:blip r:embed="rId3">
            <a:alphaModFix/>
          </a:blip>
          <a:stretch>
            <a:fillRect/>
          </a:stretch>
        </p:blipFill>
        <p:spPr>
          <a:xfrm>
            <a:off x="5744528" y="1856050"/>
            <a:ext cx="2184700" cy="2910000"/>
          </a:xfrm>
          <a:prstGeom prst="rect">
            <a:avLst/>
          </a:prstGeom>
          <a:noFill/>
          <a:ln>
            <a:noFill/>
          </a:ln>
        </p:spPr>
      </p:pic>
      <p:sp>
        <p:nvSpPr>
          <p:cNvPr id="418" name="Google Shape;418;p66"/>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7"/>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8</a:t>
            </a:r>
            <a:r>
              <a:rPr lang="fr">
                <a:solidFill>
                  <a:schemeClr val="dk1"/>
                </a:solidFill>
              </a:rPr>
              <a:t> : </a:t>
            </a:r>
            <a:r>
              <a:rPr b="1" lang="fr" sz="1700">
                <a:solidFill>
                  <a:schemeClr val="dk1"/>
                </a:solidFill>
              </a:rPr>
              <a:t>Paulette discute avec vous des facteurs </a:t>
            </a:r>
            <a:r>
              <a:rPr b="1" lang="fr" sz="1700" u="sng">
                <a:solidFill>
                  <a:schemeClr val="dk1"/>
                </a:solidFill>
              </a:rPr>
              <a:t>prédisposants</a:t>
            </a:r>
            <a:r>
              <a:rPr b="1" lang="fr" sz="1700">
                <a:solidFill>
                  <a:schemeClr val="dk1"/>
                </a:solidFill>
              </a:rPr>
              <a:t> à une chute, dans le cadre général, vous lui listez quelques uns de ces facteurs.</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Un AVC à la phase aiguë</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FA permanente</a:t>
            </a:r>
            <a:endParaRPr sz="1700">
              <a:solidFill>
                <a:srgbClr val="93C47D"/>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arthrose sévère fémoropatellaire</a:t>
            </a:r>
            <a:endParaRPr sz="1700">
              <a:solidFill>
                <a:srgbClr val="93C47D"/>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DMLA évoluée</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rétention aiguë d’urine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angiocholite</a:t>
            </a:r>
            <a:endParaRPr sz="1700">
              <a:solidFill>
                <a:srgbClr val="93C47D"/>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hypoacousie </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confusion</a:t>
            </a:r>
            <a:endParaRPr sz="1700">
              <a:solidFill>
                <a:schemeClr val="dk1"/>
              </a:solidFill>
            </a:endParaRPr>
          </a:p>
        </p:txBody>
      </p:sp>
      <p:pic>
        <p:nvPicPr>
          <p:cNvPr id="424" name="Google Shape;424;p67"/>
          <p:cNvPicPr preferRelativeResize="0"/>
          <p:nvPr/>
        </p:nvPicPr>
        <p:blipFill>
          <a:blip r:embed="rId3">
            <a:alphaModFix/>
          </a:blip>
          <a:stretch>
            <a:fillRect/>
          </a:stretch>
        </p:blipFill>
        <p:spPr>
          <a:xfrm>
            <a:off x="5744528" y="1856050"/>
            <a:ext cx="2184700" cy="2910000"/>
          </a:xfrm>
          <a:prstGeom prst="rect">
            <a:avLst/>
          </a:prstGeom>
          <a:noFill/>
          <a:ln>
            <a:noFill/>
          </a:ln>
        </p:spPr>
      </p:pic>
      <p:sp>
        <p:nvSpPr>
          <p:cNvPr id="425" name="Google Shape;425;p67"/>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8"/>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9</a:t>
            </a:r>
            <a:r>
              <a:rPr lang="fr">
                <a:solidFill>
                  <a:schemeClr val="dk1"/>
                </a:solidFill>
              </a:rPr>
              <a:t> : </a:t>
            </a:r>
            <a:r>
              <a:rPr b="1" lang="fr" sz="1700">
                <a:solidFill>
                  <a:schemeClr val="dk1"/>
                </a:solidFill>
              </a:rPr>
              <a:t>Paulette discute avec vous des facteurs </a:t>
            </a:r>
            <a:r>
              <a:rPr b="1" lang="fr" sz="1700" u="sng">
                <a:solidFill>
                  <a:schemeClr val="dk1"/>
                </a:solidFill>
              </a:rPr>
              <a:t>précipitants</a:t>
            </a:r>
            <a:r>
              <a:rPr b="1" lang="fr" sz="1700">
                <a:solidFill>
                  <a:schemeClr val="dk1"/>
                </a:solidFill>
              </a:rPr>
              <a:t> à une chute, dans le cadre général, vous lui listez quelques uns de ces facteurs.</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Un fécalome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 tako-tsubo</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Des autres antécédents de chute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 âge supérieur à 80 ans</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polymédication</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infection</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séquelle déficitaire du membre inférieur droit sur AVC</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sarcopénie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hyponatrémie</a:t>
            </a:r>
            <a:endParaRPr sz="1700">
              <a:solidFill>
                <a:schemeClr val="dk1"/>
              </a:solidFill>
            </a:endParaRPr>
          </a:p>
        </p:txBody>
      </p:sp>
      <p:pic>
        <p:nvPicPr>
          <p:cNvPr id="431" name="Google Shape;431;p68"/>
          <p:cNvPicPr preferRelativeResize="0"/>
          <p:nvPr/>
        </p:nvPicPr>
        <p:blipFill>
          <a:blip r:embed="rId3">
            <a:alphaModFix/>
          </a:blip>
          <a:stretch>
            <a:fillRect/>
          </a:stretch>
        </p:blipFill>
        <p:spPr>
          <a:xfrm>
            <a:off x="6497500" y="2083193"/>
            <a:ext cx="2334800" cy="2010525"/>
          </a:xfrm>
          <a:prstGeom prst="rect">
            <a:avLst/>
          </a:prstGeom>
          <a:noFill/>
          <a:ln>
            <a:noFill/>
          </a:ln>
        </p:spPr>
      </p:pic>
      <p:sp>
        <p:nvSpPr>
          <p:cNvPr id="432" name="Google Shape;432;p68"/>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9"/>
          <p:cNvSpPr txBox="1"/>
          <p:nvPr>
            <p:ph idx="1" type="body"/>
          </p:nvPr>
        </p:nvSpPr>
        <p:spPr>
          <a:xfrm>
            <a:off x="311700" y="1152475"/>
            <a:ext cx="8520600" cy="378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9</a:t>
            </a:r>
            <a:r>
              <a:rPr lang="fr">
                <a:solidFill>
                  <a:schemeClr val="dk1"/>
                </a:solidFill>
              </a:rPr>
              <a:t> : </a:t>
            </a:r>
            <a:r>
              <a:rPr b="1" lang="fr" sz="1700">
                <a:solidFill>
                  <a:schemeClr val="dk1"/>
                </a:solidFill>
              </a:rPr>
              <a:t>Paulette discute avec vous des facteurs </a:t>
            </a:r>
            <a:r>
              <a:rPr b="1" lang="fr" sz="1700" u="sng">
                <a:solidFill>
                  <a:schemeClr val="dk1"/>
                </a:solidFill>
              </a:rPr>
              <a:t>précipitants</a:t>
            </a:r>
            <a:r>
              <a:rPr b="1" lang="fr" sz="1700">
                <a:solidFill>
                  <a:schemeClr val="dk1"/>
                </a:solidFill>
              </a:rPr>
              <a:t> à une chute, dans le cadre général, vous lui listez quelques uns de ces facteurs.</a:t>
            </a:r>
            <a:endParaRPr b="1" sz="1700">
              <a:solidFill>
                <a:schemeClr val="dk1"/>
              </a:solidFill>
            </a:endParaRPr>
          </a:p>
          <a:p>
            <a:pPr indent="-336550" lvl="0" marL="457200" rtl="0" algn="l">
              <a:spcBef>
                <a:spcPts val="1200"/>
              </a:spcBef>
              <a:spcAft>
                <a:spcPts val="0"/>
              </a:spcAft>
              <a:buClr>
                <a:srgbClr val="93C47D"/>
              </a:buClr>
              <a:buSzPts val="1700"/>
              <a:buAutoNum type="alphaUcPeriod"/>
            </a:pPr>
            <a:r>
              <a:rPr lang="fr" sz="1700">
                <a:solidFill>
                  <a:srgbClr val="93C47D"/>
                </a:solidFill>
              </a:rPr>
              <a:t>Un fécalome</a:t>
            </a:r>
            <a:endParaRPr sz="1700">
              <a:solidFill>
                <a:srgbClr val="93C47D"/>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 tako-tsubo</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Des autres antécédents de chute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 âge supérieur à 80 ans</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polymédication</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infection</a:t>
            </a:r>
            <a:endParaRPr sz="1700">
              <a:solidFill>
                <a:srgbClr val="93C47D"/>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séquelle déficitaire du membre inférieur droit sur AVC</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Une sarcopénie</a:t>
            </a:r>
            <a:endParaRPr sz="1700">
              <a:solidFill>
                <a:schemeClr val="dk1"/>
              </a:solidFill>
            </a:endParaRPr>
          </a:p>
          <a:p>
            <a:pPr indent="-336550" lvl="0" marL="457200" rtl="0" algn="l">
              <a:spcBef>
                <a:spcPts val="0"/>
              </a:spcBef>
              <a:spcAft>
                <a:spcPts val="0"/>
              </a:spcAft>
              <a:buClr>
                <a:srgbClr val="93C47D"/>
              </a:buClr>
              <a:buSzPts val="1700"/>
              <a:buAutoNum type="alphaUcPeriod"/>
            </a:pPr>
            <a:r>
              <a:rPr lang="fr" sz="1700">
                <a:solidFill>
                  <a:srgbClr val="93C47D"/>
                </a:solidFill>
              </a:rPr>
              <a:t>Une hyponatrémie</a:t>
            </a:r>
            <a:endParaRPr sz="1700">
              <a:solidFill>
                <a:srgbClr val="93C47D"/>
              </a:solidFill>
            </a:endParaRPr>
          </a:p>
        </p:txBody>
      </p:sp>
      <p:pic>
        <p:nvPicPr>
          <p:cNvPr id="438" name="Google Shape;438;p69"/>
          <p:cNvPicPr preferRelativeResize="0"/>
          <p:nvPr/>
        </p:nvPicPr>
        <p:blipFill>
          <a:blip r:embed="rId3">
            <a:alphaModFix/>
          </a:blip>
          <a:stretch>
            <a:fillRect/>
          </a:stretch>
        </p:blipFill>
        <p:spPr>
          <a:xfrm>
            <a:off x="6497500" y="2083193"/>
            <a:ext cx="2334800" cy="2010525"/>
          </a:xfrm>
          <a:prstGeom prst="rect">
            <a:avLst/>
          </a:prstGeom>
          <a:noFill/>
          <a:ln>
            <a:noFill/>
          </a:ln>
        </p:spPr>
      </p:pic>
      <p:sp>
        <p:nvSpPr>
          <p:cNvPr id="439" name="Google Shape;439;p69"/>
          <p:cNvSpPr txBox="1"/>
          <p:nvPr>
            <p:ph type="title"/>
          </p:nvPr>
        </p:nvSpPr>
        <p:spPr>
          <a:xfrm>
            <a:off x="311700" y="23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2</a:t>
            </a:r>
            <a:r>
              <a:rPr lang="fr"/>
              <a:t> : Faut pas pousser mémé dans les escaliers :(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0"/>
          <p:cNvSpPr txBox="1"/>
          <p:nvPr>
            <p:ph type="title"/>
          </p:nvPr>
        </p:nvSpPr>
        <p:spPr>
          <a:xfrm>
            <a:off x="311700" y="231350"/>
            <a:ext cx="8520600" cy="496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
              <a:t>Dossier 3</a:t>
            </a:r>
            <a:r>
              <a:rPr lang="fr"/>
              <a:t> : “Tu pousses le bouchon un peu trop loin Papi”</a:t>
            </a:r>
            <a:endParaRPr/>
          </a:p>
        </p:txBody>
      </p:sp>
      <p:sp>
        <p:nvSpPr>
          <p:cNvPr id="445" name="Google Shape;445;p70"/>
          <p:cNvSpPr txBox="1"/>
          <p:nvPr>
            <p:ph idx="1" type="body"/>
          </p:nvPr>
        </p:nvSpPr>
        <p:spPr>
          <a:xfrm>
            <a:off x="311700" y="727550"/>
            <a:ext cx="8520600" cy="4349700"/>
          </a:xfrm>
          <a:prstGeom prst="rect">
            <a:avLst/>
          </a:prstGeom>
        </p:spPr>
        <p:txBody>
          <a:bodyPr anchorCtr="0" anchor="t" bIns="91425" lIns="91425" spcFirstLastPara="1" rIns="91425" wrap="square" tIns="91425">
            <a:normAutofit fontScale="85000" lnSpcReduction="20000"/>
          </a:bodyPr>
          <a:lstStyle/>
          <a:p>
            <a:pPr indent="0" lvl="0" marL="0" rtl="0" algn="just">
              <a:spcBef>
                <a:spcPts val="0"/>
              </a:spcBef>
              <a:spcAft>
                <a:spcPts val="0"/>
              </a:spcAft>
              <a:buNone/>
            </a:pPr>
            <a:r>
              <a:rPr lang="fr" sz="1600" u="sng">
                <a:solidFill>
                  <a:schemeClr val="dk1"/>
                </a:solidFill>
              </a:rPr>
              <a:t>Sujet </a:t>
            </a:r>
            <a:r>
              <a:rPr lang="fr" sz="1600">
                <a:solidFill>
                  <a:schemeClr val="dk1"/>
                </a:solidFill>
              </a:rPr>
              <a:t>: Vous êtes interne aux urgences et vous recevez Kévin B. 93 ans, pour dyspnée et oedèmes des membres inférieurs. Son petit-fils (son aidant principal) vous précise qu’il trouve son grand-père particulièrement </a:t>
            </a:r>
            <a:r>
              <a:rPr lang="fr" sz="1600">
                <a:solidFill>
                  <a:schemeClr val="dk1"/>
                </a:solidFill>
              </a:rPr>
              <a:t>essoufflé</a:t>
            </a:r>
            <a:r>
              <a:rPr lang="fr" sz="1600">
                <a:solidFill>
                  <a:schemeClr val="dk1"/>
                </a:solidFill>
              </a:rPr>
              <a:t> depuis 2 jours et rapporte également l’apparition d’une toux et de courbatures. Par ailleurs, il vous fait part de son inquiétude, M. B n’aurait pas vu de médecin depuis un certain temps.</a:t>
            </a:r>
            <a:endParaRPr sz="1600">
              <a:solidFill>
                <a:schemeClr val="dk1"/>
              </a:solidFill>
            </a:endParaRPr>
          </a:p>
          <a:p>
            <a:pPr indent="0" lvl="0" marL="0" rtl="0" algn="just">
              <a:spcBef>
                <a:spcPts val="1200"/>
              </a:spcBef>
              <a:spcAft>
                <a:spcPts val="0"/>
              </a:spcAft>
              <a:buNone/>
            </a:pPr>
            <a:r>
              <a:rPr lang="fr" sz="1600">
                <a:solidFill>
                  <a:schemeClr val="dk1"/>
                </a:solidFill>
              </a:rPr>
              <a:t>Dans ses antécédents, on note une cardiopathie ischémique stentée, une appendicectomie, un adénome prostatique et de probables troubles neurocognitifs jamais explorés. </a:t>
            </a:r>
            <a:endParaRPr sz="1600">
              <a:solidFill>
                <a:schemeClr val="dk1"/>
              </a:solidFill>
            </a:endParaRPr>
          </a:p>
          <a:p>
            <a:pPr indent="0" lvl="0" marL="0" rtl="0" algn="just">
              <a:spcBef>
                <a:spcPts val="1200"/>
              </a:spcBef>
              <a:spcAft>
                <a:spcPts val="0"/>
              </a:spcAft>
              <a:buNone/>
            </a:pPr>
            <a:r>
              <a:rPr lang="fr" sz="1600">
                <a:solidFill>
                  <a:schemeClr val="dk1"/>
                </a:solidFill>
              </a:rPr>
              <a:t>Son traitement habituel comprend : Bisoprolol, Kardégic, Atorvastatine, Ramipril, Alfuzosine et Lansoprazole.</a:t>
            </a:r>
            <a:endParaRPr sz="1600">
              <a:solidFill>
                <a:schemeClr val="dk1"/>
              </a:solidFill>
            </a:endParaRPr>
          </a:p>
          <a:p>
            <a:pPr indent="0" lvl="0" marL="0" rtl="0" algn="just">
              <a:spcBef>
                <a:spcPts val="1200"/>
              </a:spcBef>
              <a:spcAft>
                <a:spcPts val="0"/>
              </a:spcAft>
              <a:buNone/>
            </a:pPr>
            <a:r>
              <a:rPr lang="fr" sz="1600" u="sng">
                <a:solidFill>
                  <a:schemeClr val="dk1"/>
                </a:solidFill>
              </a:rPr>
              <a:t>Paramètres vitaux </a:t>
            </a:r>
            <a:r>
              <a:rPr lang="fr" sz="1600">
                <a:solidFill>
                  <a:schemeClr val="dk1"/>
                </a:solidFill>
              </a:rPr>
              <a:t>: TA 143/82 mmHg, FC 98 BPM, SpO2 91 % en air ambiant, FR 24 par minute, T° 37.6 °C.</a:t>
            </a:r>
            <a:endParaRPr sz="1600">
              <a:solidFill>
                <a:schemeClr val="dk1"/>
              </a:solidFill>
            </a:endParaRPr>
          </a:p>
          <a:p>
            <a:pPr indent="0" lvl="0" marL="0" rtl="0" algn="just">
              <a:spcBef>
                <a:spcPts val="1200"/>
              </a:spcBef>
              <a:spcAft>
                <a:spcPts val="0"/>
              </a:spcAft>
              <a:buNone/>
            </a:pPr>
            <a:r>
              <a:rPr lang="fr" sz="1600" u="sng">
                <a:solidFill>
                  <a:schemeClr val="dk1"/>
                </a:solidFill>
              </a:rPr>
              <a:t>Cliniquement</a:t>
            </a:r>
            <a:r>
              <a:rPr lang="fr" sz="1600">
                <a:solidFill>
                  <a:schemeClr val="dk1"/>
                </a:solidFill>
              </a:rPr>
              <a:t> : Vous retrouvez des oedèmes des membres inférieurs bilatéraux, mous, blancs, indolores et prenant le godet, un reflux-hépato-jugulaire et une turgescence jugulaire. M. B ne présente pas de douleur thoracique et </a:t>
            </a:r>
            <a:r>
              <a:rPr lang="fr" sz="1600">
                <a:solidFill>
                  <a:schemeClr val="dk1"/>
                </a:solidFill>
              </a:rPr>
              <a:t>l'auscultation</a:t>
            </a:r>
            <a:r>
              <a:rPr lang="fr" sz="1600">
                <a:solidFill>
                  <a:schemeClr val="dk1"/>
                </a:solidFill>
              </a:rPr>
              <a:t> </a:t>
            </a:r>
            <a:r>
              <a:rPr lang="fr" sz="1600">
                <a:solidFill>
                  <a:schemeClr val="dk1"/>
                </a:solidFill>
              </a:rPr>
              <a:t>cardiaque est régulière, sans souffle entendu.</a:t>
            </a:r>
            <a:endParaRPr sz="1600">
              <a:solidFill>
                <a:schemeClr val="dk1"/>
              </a:solidFill>
            </a:endParaRPr>
          </a:p>
          <a:p>
            <a:pPr indent="0" lvl="0" marL="0" rtl="0" algn="just">
              <a:spcBef>
                <a:spcPts val="1200"/>
              </a:spcBef>
              <a:spcAft>
                <a:spcPts val="0"/>
              </a:spcAft>
              <a:buNone/>
            </a:pPr>
            <a:r>
              <a:rPr lang="fr" sz="1600">
                <a:solidFill>
                  <a:schemeClr val="dk1"/>
                </a:solidFill>
              </a:rPr>
              <a:t>A l’auscultation </a:t>
            </a:r>
            <a:r>
              <a:rPr lang="fr" sz="1600">
                <a:solidFill>
                  <a:schemeClr val="dk1"/>
                </a:solidFill>
              </a:rPr>
              <a:t>pulmonaire</a:t>
            </a:r>
            <a:r>
              <a:rPr lang="fr" sz="1600">
                <a:solidFill>
                  <a:schemeClr val="dk1"/>
                </a:solidFill>
              </a:rPr>
              <a:t>, vous notez la présence de crépitants bilatéraux aux bases et de quelques sibilants diffus. On note également l’absence de signe de lutte respiratoire ou de cyanose.</a:t>
            </a:r>
            <a:endParaRPr sz="1600">
              <a:solidFill>
                <a:schemeClr val="dk1"/>
              </a:solidFill>
            </a:endParaRPr>
          </a:p>
          <a:p>
            <a:pPr indent="0" lvl="0" marL="0" rtl="0" algn="just">
              <a:spcBef>
                <a:spcPts val="1200"/>
              </a:spcBef>
              <a:spcAft>
                <a:spcPts val="1200"/>
              </a:spcAft>
              <a:buNone/>
            </a:pPr>
            <a:r>
              <a:rPr lang="fr" sz="1600">
                <a:solidFill>
                  <a:schemeClr val="dk1"/>
                </a:solidFill>
              </a:rPr>
              <a:t>L’hémodynamique est stable et le reste de l’examen clinique est sans particularité.</a:t>
            </a:r>
            <a:endParaRPr sz="16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51" name="Google Shape;451;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1 :</a:t>
            </a:r>
            <a:r>
              <a:rPr b="1" lang="fr">
                <a:solidFill>
                  <a:schemeClr val="dk1"/>
                </a:solidFill>
              </a:rPr>
              <a:t> Quels sont les éléments de votre prise en charge initiale ?</a:t>
            </a:r>
            <a:endParaRPr b="1">
              <a:solidFill>
                <a:schemeClr val="dk1"/>
              </a:solidFill>
            </a:endParaRPr>
          </a:p>
          <a:p>
            <a:pPr indent="-342900" lvl="0" marL="457200" rtl="0" algn="l">
              <a:spcBef>
                <a:spcPts val="1200"/>
              </a:spcBef>
              <a:spcAft>
                <a:spcPts val="0"/>
              </a:spcAft>
              <a:buClr>
                <a:schemeClr val="dk1"/>
              </a:buClr>
              <a:buSzPts val="1800"/>
              <a:buAutoNum type="alphaUcPeriod"/>
            </a:pPr>
            <a:r>
              <a:rPr lang="fr">
                <a:solidFill>
                  <a:schemeClr val="dk1"/>
                </a:solidFill>
              </a:rPr>
              <a:t>Une radiographie du thorax</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 électrocardiogramme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antibiothérapie probabiliste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PCR respiratoire</a:t>
            </a:r>
            <a:endParaRPr>
              <a:solidFill>
                <a:schemeClr val="dk1"/>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oxygénothérapie</a:t>
            </a:r>
            <a:endParaRPr>
              <a:solidFill>
                <a:schemeClr val="dk1"/>
              </a:solidFill>
            </a:endParaRPr>
          </a:p>
          <a:p>
            <a:pPr indent="0" lvl="0" marL="457200" rtl="0" algn="l">
              <a:spcBef>
                <a:spcPts val="1200"/>
              </a:spcBef>
              <a:spcAft>
                <a:spcPts val="1200"/>
              </a:spcAft>
              <a:buNone/>
            </a:pPr>
            <a:r>
              <a:t/>
            </a:r>
            <a:endParaRPr b="1">
              <a:solidFill>
                <a:schemeClr val="dk1"/>
              </a:solidFill>
            </a:endParaRPr>
          </a:p>
        </p:txBody>
      </p:sp>
      <p:pic>
        <p:nvPicPr>
          <p:cNvPr id="452" name="Google Shape;452;p71"/>
          <p:cNvPicPr preferRelativeResize="0"/>
          <p:nvPr/>
        </p:nvPicPr>
        <p:blipFill>
          <a:blip r:embed="rId3">
            <a:alphaModFix/>
          </a:blip>
          <a:stretch>
            <a:fillRect/>
          </a:stretch>
        </p:blipFill>
        <p:spPr>
          <a:xfrm>
            <a:off x="4452350" y="2421696"/>
            <a:ext cx="4087175" cy="2437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b="1"/>
          </a:p>
        </p:txBody>
      </p:sp>
      <p:sp>
        <p:nvSpPr>
          <p:cNvPr id="93" name="Google Shape;93;p18"/>
          <p:cNvSpPr txBox="1"/>
          <p:nvPr>
            <p:ph idx="1" type="body"/>
          </p:nvPr>
        </p:nvSpPr>
        <p:spPr>
          <a:xfrm>
            <a:off x="311700" y="1152475"/>
            <a:ext cx="8520600" cy="38202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b="1" lang="fr" u="sng">
                <a:solidFill>
                  <a:schemeClr val="dk1"/>
                </a:solidFill>
              </a:rPr>
              <a:t>Question 2 </a:t>
            </a:r>
            <a:r>
              <a:rPr b="1" lang="fr">
                <a:solidFill>
                  <a:schemeClr val="dk1"/>
                </a:solidFill>
              </a:rPr>
              <a:t>: Que recherchez vous en priorité à l’examen clinique et l’anamnèse ?</a:t>
            </a:r>
            <a:endParaRPr b="1">
              <a:solidFill>
                <a:schemeClr val="dk1"/>
              </a:solidFill>
            </a:endParaRPr>
          </a:p>
          <a:p>
            <a:pPr indent="-334327" lvl="0" marL="457200" rtl="0" algn="l">
              <a:spcBef>
                <a:spcPts val="1200"/>
              </a:spcBef>
              <a:spcAft>
                <a:spcPts val="0"/>
              </a:spcAft>
              <a:buClr>
                <a:schemeClr val="dk1"/>
              </a:buClr>
              <a:buSzPct val="100000"/>
              <a:buAutoNum type="alphaUcPeriod"/>
            </a:pPr>
            <a:r>
              <a:rPr lang="fr">
                <a:solidFill>
                  <a:schemeClr val="dk1"/>
                </a:solidFill>
              </a:rPr>
              <a:t>Une hyperthermie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Prise de toxique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a:t>
            </a:r>
            <a:r>
              <a:rPr lang="fr">
                <a:solidFill>
                  <a:schemeClr val="dk1"/>
                </a:solidFill>
              </a:rPr>
              <a:t>goitre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Changement d’environnement récent</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Prise ou arrêt de traitement récent</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score d’Epworth pathologique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fécalome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globe urinaire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Des facteurs de risques cardiovasculaire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Une déshydratation</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Une chute</a:t>
            </a:r>
            <a:endParaRPr>
              <a:solidFill>
                <a:schemeClr val="dk1"/>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Une perte de poids sur les 6 derniers mois</a:t>
            </a:r>
            <a:endParaRPr>
              <a:solidFill>
                <a:schemeClr val="dk1"/>
              </a:solidFill>
            </a:endParaRPr>
          </a:p>
        </p:txBody>
      </p:sp>
      <p:pic>
        <p:nvPicPr>
          <p:cNvPr id="94" name="Google Shape;94;p18"/>
          <p:cNvPicPr preferRelativeResize="0"/>
          <p:nvPr/>
        </p:nvPicPr>
        <p:blipFill>
          <a:blip r:embed="rId3">
            <a:alphaModFix/>
          </a:blip>
          <a:stretch>
            <a:fillRect/>
          </a:stretch>
        </p:blipFill>
        <p:spPr>
          <a:xfrm>
            <a:off x="5666900" y="2755700"/>
            <a:ext cx="3165400" cy="21102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58" name="Google Shape;458;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1 :</a:t>
            </a:r>
            <a:r>
              <a:rPr b="1" lang="fr">
                <a:solidFill>
                  <a:schemeClr val="dk1"/>
                </a:solidFill>
              </a:rPr>
              <a:t> Quels sont les éléments de votre prise en charge initiale ?</a:t>
            </a:r>
            <a:endParaRPr b="1">
              <a:solidFill>
                <a:schemeClr val="dk1"/>
              </a:solidFill>
            </a:endParaRPr>
          </a:p>
          <a:p>
            <a:pPr indent="-342900" lvl="0" marL="457200" rtl="0" algn="l">
              <a:spcBef>
                <a:spcPts val="1200"/>
              </a:spcBef>
              <a:spcAft>
                <a:spcPts val="0"/>
              </a:spcAft>
              <a:buClr>
                <a:srgbClr val="6AA84F"/>
              </a:buClr>
              <a:buSzPts val="1800"/>
              <a:buAutoNum type="alphaUcPeriod"/>
            </a:pPr>
            <a:r>
              <a:rPr lang="fr">
                <a:solidFill>
                  <a:srgbClr val="6AA84F"/>
                </a:solidFill>
              </a:rPr>
              <a:t>Une radiographie du thorax</a:t>
            </a:r>
            <a:endParaRPr>
              <a:solidFill>
                <a:srgbClr val="6AA84F"/>
              </a:solidFill>
            </a:endParaRPr>
          </a:p>
          <a:p>
            <a:pPr indent="-342900" lvl="0" marL="457200" rtl="0" algn="l">
              <a:spcBef>
                <a:spcPts val="0"/>
              </a:spcBef>
              <a:spcAft>
                <a:spcPts val="0"/>
              </a:spcAft>
              <a:buClr>
                <a:srgbClr val="6AA84F"/>
              </a:buClr>
              <a:buSzPts val="1800"/>
              <a:buAutoNum type="alphaUcPeriod"/>
            </a:pPr>
            <a:r>
              <a:rPr lang="fr">
                <a:solidFill>
                  <a:srgbClr val="6AA84F"/>
                </a:solidFill>
              </a:rPr>
              <a:t>Un électrocardiogramme</a:t>
            </a:r>
            <a:endParaRPr>
              <a:solidFill>
                <a:srgbClr val="6AA84F"/>
              </a:solidFill>
            </a:endParaRPr>
          </a:p>
          <a:p>
            <a:pPr indent="-342900" lvl="0" marL="457200" rtl="0" algn="l">
              <a:spcBef>
                <a:spcPts val="0"/>
              </a:spcBef>
              <a:spcAft>
                <a:spcPts val="0"/>
              </a:spcAft>
              <a:buClr>
                <a:schemeClr val="dk1"/>
              </a:buClr>
              <a:buSzPts val="1800"/>
              <a:buAutoNum type="alphaUcPeriod"/>
            </a:pPr>
            <a:r>
              <a:rPr lang="fr">
                <a:solidFill>
                  <a:schemeClr val="dk1"/>
                </a:solidFill>
              </a:rPr>
              <a:t>Une antibiothérapie probabiliste</a:t>
            </a:r>
            <a:endParaRPr>
              <a:solidFill>
                <a:schemeClr val="dk1"/>
              </a:solidFill>
            </a:endParaRPr>
          </a:p>
          <a:p>
            <a:pPr indent="-342900" lvl="0" marL="457200" rtl="0" algn="l">
              <a:spcBef>
                <a:spcPts val="0"/>
              </a:spcBef>
              <a:spcAft>
                <a:spcPts val="0"/>
              </a:spcAft>
              <a:buClr>
                <a:srgbClr val="6AA84F"/>
              </a:buClr>
              <a:buSzPts val="1800"/>
              <a:buAutoNum type="alphaUcPeriod"/>
            </a:pPr>
            <a:r>
              <a:rPr lang="fr">
                <a:solidFill>
                  <a:srgbClr val="6AA84F"/>
                </a:solidFill>
              </a:rPr>
              <a:t>Une PCR respiratoire</a:t>
            </a:r>
            <a:endParaRPr>
              <a:solidFill>
                <a:srgbClr val="6AA84F"/>
              </a:solidFill>
            </a:endParaRPr>
          </a:p>
          <a:p>
            <a:pPr indent="-342900" lvl="0" marL="457200" rtl="0" algn="l">
              <a:spcBef>
                <a:spcPts val="0"/>
              </a:spcBef>
              <a:spcAft>
                <a:spcPts val="0"/>
              </a:spcAft>
              <a:buClr>
                <a:srgbClr val="6AA84F"/>
              </a:buClr>
              <a:buSzPts val="1800"/>
              <a:buAutoNum type="alphaUcPeriod"/>
            </a:pPr>
            <a:r>
              <a:rPr lang="fr">
                <a:solidFill>
                  <a:srgbClr val="6AA84F"/>
                </a:solidFill>
              </a:rPr>
              <a:t>Une oxygénothérapie</a:t>
            </a:r>
            <a:endParaRPr>
              <a:solidFill>
                <a:srgbClr val="6AA84F"/>
              </a:solidFill>
            </a:endParaRPr>
          </a:p>
          <a:p>
            <a:pPr indent="0" lvl="0" marL="457200" rtl="0" algn="l">
              <a:spcBef>
                <a:spcPts val="1200"/>
              </a:spcBef>
              <a:spcAft>
                <a:spcPts val="1200"/>
              </a:spcAft>
              <a:buNone/>
            </a:pPr>
            <a:r>
              <a:t/>
            </a:r>
            <a:endParaRPr b="1">
              <a:solidFill>
                <a:schemeClr val="dk1"/>
              </a:solidFill>
            </a:endParaRPr>
          </a:p>
        </p:txBody>
      </p:sp>
      <p:pic>
        <p:nvPicPr>
          <p:cNvPr id="459" name="Google Shape;459;p72"/>
          <p:cNvPicPr preferRelativeResize="0"/>
          <p:nvPr/>
        </p:nvPicPr>
        <p:blipFill>
          <a:blip r:embed="rId3">
            <a:alphaModFix/>
          </a:blip>
          <a:stretch>
            <a:fillRect/>
          </a:stretch>
        </p:blipFill>
        <p:spPr>
          <a:xfrm>
            <a:off x="4452350" y="2421696"/>
            <a:ext cx="4087175" cy="2437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65" name="Google Shape;465;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334327" lvl="0" marL="457200" rtl="0" algn="just">
              <a:spcBef>
                <a:spcPts val="0"/>
              </a:spcBef>
              <a:spcAft>
                <a:spcPts val="0"/>
              </a:spcAft>
              <a:buClr>
                <a:schemeClr val="dk1"/>
              </a:buClr>
              <a:buSzPct val="100000"/>
              <a:buChar char="●"/>
            </a:pPr>
            <a:r>
              <a:rPr lang="fr">
                <a:solidFill>
                  <a:schemeClr val="dk1"/>
                </a:solidFill>
              </a:rPr>
              <a:t>Une oxygénothérapie est débutée avec objectif de SpO2 &gt; 94 %. Le patient est installé en position demi-assise et est </a:t>
            </a:r>
            <a:r>
              <a:rPr lang="fr">
                <a:solidFill>
                  <a:schemeClr val="dk1"/>
                </a:solidFill>
              </a:rPr>
              <a:t>eupnéique</a:t>
            </a:r>
            <a:r>
              <a:rPr lang="fr">
                <a:solidFill>
                  <a:schemeClr val="dk1"/>
                </a:solidFill>
              </a:rPr>
              <a:t> sous 4 L d’O2 aux lunettes.</a:t>
            </a:r>
            <a:endParaRPr>
              <a:solidFill>
                <a:schemeClr val="dk1"/>
              </a:solidFill>
            </a:endParaRPr>
          </a:p>
          <a:p>
            <a:pPr indent="-334327" lvl="0" marL="457200" rtl="0" algn="just">
              <a:spcBef>
                <a:spcPts val="0"/>
              </a:spcBef>
              <a:spcAft>
                <a:spcPts val="0"/>
              </a:spcAft>
              <a:buClr>
                <a:schemeClr val="dk1"/>
              </a:buClr>
              <a:buSzPct val="100000"/>
              <a:buChar char="●"/>
            </a:pPr>
            <a:r>
              <a:rPr lang="fr">
                <a:solidFill>
                  <a:schemeClr val="dk1"/>
                </a:solidFill>
              </a:rPr>
              <a:t>La radiographie thoracique retrouve un syndrome </a:t>
            </a:r>
            <a:r>
              <a:rPr lang="fr">
                <a:solidFill>
                  <a:schemeClr val="dk1"/>
                </a:solidFill>
              </a:rPr>
              <a:t>interstitiel bilatéral aux bases et une absence de foyer.</a:t>
            </a:r>
            <a:endParaRPr>
              <a:solidFill>
                <a:schemeClr val="dk1"/>
              </a:solidFill>
            </a:endParaRPr>
          </a:p>
          <a:p>
            <a:pPr indent="-334327" lvl="0" marL="457200" rtl="0" algn="just">
              <a:spcBef>
                <a:spcPts val="0"/>
              </a:spcBef>
              <a:spcAft>
                <a:spcPts val="0"/>
              </a:spcAft>
              <a:buClr>
                <a:schemeClr val="dk1"/>
              </a:buClr>
              <a:buSzPct val="100000"/>
              <a:buChar char="●"/>
            </a:pPr>
            <a:r>
              <a:rPr lang="fr">
                <a:solidFill>
                  <a:schemeClr val="dk1"/>
                </a:solidFill>
              </a:rPr>
              <a:t>L’ECG est sans particularité.</a:t>
            </a:r>
            <a:endParaRPr>
              <a:solidFill>
                <a:schemeClr val="dk1"/>
              </a:solidFill>
            </a:endParaRPr>
          </a:p>
          <a:p>
            <a:pPr indent="-334327" lvl="0" marL="457200" rtl="0" algn="just">
              <a:spcBef>
                <a:spcPts val="0"/>
              </a:spcBef>
              <a:spcAft>
                <a:spcPts val="0"/>
              </a:spcAft>
              <a:buClr>
                <a:schemeClr val="dk1"/>
              </a:buClr>
              <a:buSzPct val="100000"/>
              <a:buChar char="●"/>
            </a:pPr>
            <a:r>
              <a:rPr lang="fr">
                <a:solidFill>
                  <a:schemeClr val="dk1"/>
                </a:solidFill>
              </a:rPr>
              <a:t>La PCR respiratoire revient positive à VRS.</a:t>
            </a:r>
            <a:endParaRPr>
              <a:solidFill>
                <a:schemeClr val="dk1"/>
              </a:solidFill>
            </a:endParaRPr>
          </a:p>
          <a:p>
            <a:pPr indent="0" lvl="0" marL="457200" rtl="0" algn="just">
              <a:spcBef>
                <a:spcPts val="1200"/>
              </a:spcBef>
              <a:spcAft>
                <a:spcPts val="0"/>
              </a:spcAft>
              <a:buNone/>
            </a:pPr>
            <a:r>
              <a:t/>
            </a:r>
            <a:endParaRPr>
              <a:solidFill>
                <a:schemeClr val="dk1"/>
              </a:solidFill>
            </a:endParaRPr>
          </a:p>
          <a:p>
            <a:pPr indent="-334327" lvl="0" marL="457200" rtl="0" algn="just">
              <a:spcBef>
                <a:spcPts val="1200"/>
              </a:spcBef>
              <a:spcAft>
                <a:spcPts val="0"/>
              </a:spcAft>
              <a:buClr>
                <a:schemeClr val="dk1"/>
              </a:buClr>
              <a:buSzPct val="100000"/>
              <a:buChar char="●"/>
            </a:pPr>
            <a:r>
              <a:rPr lang="fr">
                <a:solidFill>
                  <a:schemeClr val="dk1"/>
                </a:solidFill>
              </a:rPr>
              <a:t>Par ailleurs, le bilan biologique montre la présence d’un léger syndrome inflammatoire et une augmentation des NT-proBNP. </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71" name="Google Shape;471;p74"/>
          <p:cNvSpPr txBox="1"/>
          <p:nvPr>
            <p:ph idx="1" type="body"/>
          </p:nvPr>
        </p:nvSpPr>
        <p:spPr>
          <a:xfrm>
            <a:off x="311700" y="16096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1" lang="fr" u="sng">
                <a:solidFill>
                  <a:schemeClr val="dk1"/>
                </a:solidFill>
              </a:rPr>
              <a:t>Question 2 :</a:t>
            </a:r>
            <a:r>
              <a:rPr b="1" lang="fr">
                <a:solidFill>
                  <a:schemeClr val="dk1"/>
                </a:solidFill>
              </a:rPr>
              <a:t> Devant ce tableau d’insuffisance cardiaque globale et en appliquant le raisonnement “1+2+3” de Bouchon, lesquelles de ces réponses sont exactes ?</a:t>
            </a:r>
            <a:endParaRPr b="1">
              <a:solidFill>
                <a:schemeClr val="dk1"/>
              </a:solidFill>
            </a:endParaRPr>
          </a:p>
          <a:p>
            <a:pPr indent="-342900" lvl="0" marL="457200" rtl="0" algn="just">
              <a:spcBef>
                <a:spcPts val="1200"/>
              </a:spcBef>
              <a:spcAft>
                <a:spcPts val="0"/>
              </a:spcAft>
              <a:buClr>
                <a:schemeClr val="dk1"/>
              </a:buClr>
              <a:buSzPts val="1800"/>
              <a:buAutoNum type="alphaUcPeriod"/>
            </a:pPr>
            <a:r>
              <a:rPr lang="fr">
                <a:solidFill>
                  <a:schemeClr val="dk1"/>
                </a:solidFill>
              </a:rPr>
              <a:t>Le 1 correspond au vieillissement physiologique</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L’évolution du 1 peut conduire à l’insuffisance fonctionnelle d’organe</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 2 correspond à l’évolution de la cardiopathie de M. B</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 3 pourrait être une aggravation récente des troubles neurocognitifs</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 3 est ici la pneumopathie virale</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 3 est en général le facteur le plus facile à corriger</a:t>
            </a:r>
            <a:endParaRPr b="1">
              <a:solidFill>
                <a:schemeClr val="dk1"/>
              </a:solidFill>
            </a:endParaRPr>
          </a:p>
        </p:txBody>
      </p:sp>
      <p:pic>
        <p:nvPicPr>
          <p:cNvPr id="472" name="Google Shape;472;p74"/>
          <p:cNvPicPr preferRelativeResize="0"/>
          <p:nvPr/>
        </p:nvPicPr>
        <p:blipFill rotWithShape="1">
          <a:blip r:embed="rId3">
            <a:alphaModFix/>
          </a:blip>
          <a:srcRect b="11179" l="16506" r="17781" t="15030"/>
          <a:stretch/>
        </p:blipFill>
        <p:spPr>
          <a:xfrm>
            <a:off x="6546425" y="72975"/>
            <a:ext cx="2051525" cy="1536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78" name="Google Shape;478;p75"/>
          <p:cNvSpPr txBox="1"/>
          <p:nvPr>
            <p:ph idx="1" type="body"/>
          </p:nvPr>
        </p:nvSpPr>
        <p:spPr>
          <a:xfrm>
            <a:off x="311700" y="16858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1" lang="fr" u="sng">
                <a:solidFill>
                  <a:schemeClr val="dk1"/>
                </a:solidFill>
              </a:rPr>
              <a:t>Question 2 :</a:t>
            </a:r>
            <a:r>
              <a:rPr b="1" lang="fr">
                <a:solidFill>
                  <a:schemeClr val="dk1"/>
                </a:solidFill>
              </a:rPr>
              <a:t> Devant ce tableau d’insuffisance cardiaque globale et en appliquant le raisonnement “1+2+3” de Bouchon, lesquelles de ces réponses sont exactes ?</a:t>
            </a:r>
            <a:endParaRPr b="1">
              <a:solidFill>
                <a:schemeClr val="dk1"/>
              </a:solidFill>
            </a:endParaRPr>
          </a:p>
          <a:p>
            <a:pPr indent="-342900" lvl="0" marL="457200" rtl="0" algn="just">
              <a:spcBef>
                <a:spcPts val="1200"/>
              </a:spcBef>
              <a:spcAft>
                <a:spcPts val="0"/>
              </a:spcAft>
              <a:buClr>
                <a:srgbClr val="6AA84F"/>
              </a:buClr>
              <a:buSzPts val="1800"/>
              <a:buAutoNum type="alphaUcPeriod"/>
            </a:pPr>
            <a:r>
              <a:rPr lang="fr">
                <a:solidFill>
                  <a:srgbClr val="6AA84F"/>
                </a:solidFill>
              </a:rPr>
              <a:t>Le 1 correspond au vieillissement physiologique</a:t>
            </a:r>
            <a:endParaRPr>
              <a:solidFill>
                <a:srgbClr val="6AA84F"/>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L’évolution du 1 peut conduire à l’insuffisance fonctionnelle d’organe</a:t>
            </a:r>
            <a:endParaRPr>
              <a:solidFill>
                <a:schemeClr val="dk1"/>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Le 2 correspond à l’évolution de la cardiopathie de M. B</a:t>
            </a:r>
            <a:endParaRPr>
              <a:solidFill>
                <a:srgbClr val="6AA84F"/>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 3 pourrait être une aggravation récente des troubles neurocognitifs</a:t>
            </a:r>
            <a:endParaRPr>
              <a:solidFill>
                <a:schemeClr val="dk1"/>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Le 3 est ici la pneumopathie virale</a:t>
            </a:r>
            <a:endParaRPr>
              <a:solidFill>
                <a:srgbClr val="6AA84F"/>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Le 3 est en général le facteur le plus facile à corriger</a:t>
            </a:r>
            <a:endParaRPr b="1">
              <a:solidFill>
                <a:srgbClr val="6AA84F"/>
              </a:solidFill>
            </a:endParaRPr>
          </a:p>
        </p:txBody>
      </p:sp>
      <p:pic>
        <p:nvPicPr>
          <p:cNvPr id="479" name="Google Shape;479;p75"/>
          <p:cNvPicPr preferRelativeResize="0"/>
          <p:nvPr/>
        </p:nvPicPr>
        <p:blipFill rotWithShape="1">
          <a:blip r:embed="rId3">
            <a:alphaModFix/>
          </a:blip>
          <a:srcRect b="11179" l="16506" r="17781" t="15030"/>
          <a:stretch/>
        </p:blipFill>
        <p:spPr>
          <a:xfrm>
            <a:off x="6546425" y="72975"/>
            <a:ext cx="2051525" cy="1536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85" name="Google Shape;485;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6" name="Google Shape;486;p76"/>
          <p:cNvPicPr preferRelativeResize="0"/>
          <p:nvPr/>
        </p:nvPicPr>
        <p:blipFill>
          <a:blip r:embed="rId3">
            <a:alphaModFix/>
          </a:blip>
          <a:stretch>
            <a:fillRect/>
          </a:stretch>
        </p:blipFill>
        <p:spPr>
          <a:xfrm>
            <a:off x="938025" y="513850"/>
            <a:ext cx="6845750" cy="3876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92" name="Google Shape;492;p77"/>
          <p:cNvSpPr txBox="1"/>
          <p:nvPr>
            <p:ph idx="1" type="body"/>
          </p:nvPr>
        </p:nvSpPr>
        <p:spPr>
          <a:xfrm>
            <a:off x="311700" y="1000075"/>
            <a:ext cx="8520600" cy="3970500"/>
          </a:xfrm>
          <a:prstGeom prst="rect">
            <a:avLst/>
          </a:prstGeom>
        </p:spPr>
        <p:txBody>
          <a:bodyPr anchorCtr="0" anchor="t" bIns="91425" lIns="91425" spcFirstLastPara="1" rIns="91425" wrap="square" tIns="91425">
            <a:normAutofit lnSpcReduction="20000"/>
          </a:bodyPr>
          <a:lstStyle/>
          <a:p>
            <a:pPr indent="0" lvl="0" marL="0" rtl="0" algn="just">
              <a:spcBef>
                <a:spcPts val="0"/>
              </a:spcBef>
              <a:spcAft>
                <a:spcPts val="0"/>
              </a:spcAft>
              <a:buNone/>
            </a:pPr>
            <a:r>
              <a:rPr b="1" lang="fr" u="sng">
                <a:solidFill>
                  <a:schemeClr val="dk1"/>
                </a:solidFill>
              </a:rPr>
              <a:t>Question 3 :</a:t>
            </a:r>
            <a:r>
              <a:rPr b="1" lang="fr">
                <a:solidFill>
                  <a:schemeClr val="dk1"/>
                </a:solidFill>
              </a:rPr>
              <a:t> M. B est hospitalisé en unité de court séjour gériatrique où est débuté un traitement diurétique. Après 4 jours de bonne évolution clinique marqués par une régression des signes de surcharge et un sevrage en oxygène, on constate la survenue d’un syndrome confusionnel avec une agitation et une anxiété majeure. Lesquelles de ces réponses sont exactes ?</a:t>
            </a:r>
            <a:endParaRPr b="1">
              <a:solidFill>
                <a:schemeClr val="dk1"/>
              </a:solidFill>
            </a:endParaRPr>
          </a:p>
          <a:p>
            <a:pPr indent="-342900" lvl="0" marL="457200" rtl="0" algn="just">
              <a:spcBef>
                <a:spcPts val="1200"/>
              </a:spcBef>
              <a:spcAft>
                <a:spcPts val="0"/>
              </a:spcAft>
              <a:buClr>
                <a:schemeClr val="dk1"/>
              </a:buClr>
              <a:buSzPts val="1800"/>
              <a:buAutoNum type="alphaUcPeriod"/>
            </a:pPr>
            <a:r>
              <a:rPr lang="fr">
                <a:solidFill>
                  <a:schemeClr val="dk1"/>
                </a:solidFill>
              </a:rPr>
              <a:t>La prise en charge repose essentiellement sur le traitement du facteur précipitant et l’application de mesures environnementales </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La mise en place d’une contention physique est ici nécessaire</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Vous introduisez une Benzodiazépine PO de courte demi-vie</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En cas d’impossibilité de prise PO ou de mise en danger, vous pouvez utiliser du Midazolam en IM </a:t>
            </a:r>
            <a:endParaRPr>
              <a:solidFill>
                <a:schemeClr val="dk1"/>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Les troubles neurocognitifs de M. B sont ici un facteur prédisposant à la survenue du syndrome confusionnel</a:t>
            </a:r>
            <a:endParaRPr>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498" name="Google Shape;498;p78"/>
          <p:cNvSpPr txBox="1"/>
          <p:nvPr>
            <p:ph idx="1" type="body"/>
          </p:nvPr>
        </p:nvSpPr>
        <p:spPr>
          <a:xfrm>
            <a:off x="311700" y="1000075"/>
            <a:ext cx="8520600" cy="3970500"/>
          </a:xfrm>
          <a:prstGeom prst="rect">
            <a:avLst/>
          </a:prstGeom>
        </p:spPr>
        <p:txBody>
          <a:bodyPr anchorCtr="0" anchor="t" bIns="91425" lIns="91425" spcFirstLastPara="1" rIns="91425" wrap="square" tIns="91425">
            <a:normAutofit lnSpcReduction="20000"/>
          </a:bodyPr>
          <a:lstStyle/>
          <a:p>
            <a:pPr indent="0" lvl="0" marL="0" rtl="0" algn="just">
              <a:spcBef>
                <a:spcPts val="0"/>
              </a:spcBef>
              <a:spcAft>
                <a:spcPts val="0"/>
              </a:spcAft>
              <a:buNone/>
            </a:pPr>
            <a:r>
              <a:rPr b="1" lang="fr" u="sng">
                <a:solidFill>
                  <a:schemeClr val="dk1"/>
                </a:solidFill>
              </a:rPr>
              <a:t>Question 3 :</a:t>
            </a:r>
            <a:r>
              <a:rPr b="1" lang="fr">
                <a:solidFill>
                  <a:schemeClr val="dk1"/>
                </a:solidFill>
              </a:rPr>
              <a:t> M. B est hospitalisé en unité de court séjour gériatrique où est débuté un traitement diurétique. Après 4 jours de bonne évolution clinique marqués par une régression des signes de surcharge et un sevrage en oxygène, on constate la survenue d’un syndrome confusionnel avec une agitation et une anxiété majeure. Lesquelles de réponses sont exactes ?</a:t>
            </a:r>
            <a:endParaRPr b="1">
              <a:solidFill>
                <a:schemeClr val="dk1"/>
              </a:solidFill>
            </a:endParaRPr>
          </a:p>
          <a:p>
            <a:pPr indent="-342900" lvl="0" marL="457200" rtl="0" algn="just">
              <a:spcBef>
                <a:spcPts val="1200"/>
              </a:spcBef>
              <a:spcAft>
                <a:spcPts val="0"/>
              </a:spcAft>
              <a:buClr>
                <a:srgbClr val="6AA84F"/>
              </a:buClr>
              <a:buSzPts val="1800"/>
              <a:buAutoNum type="alphaUcPeriod"/>
            </a:pPr>
            <a:r>
              <a:rPr lang="fr">
                <a:solidFill>
                  <a:srgbClr val="6AA84F"/>
                </a:solidFill>
              </a:rPr>
              <a:t>La prise en charge repose essentiellement sur le traitement du facteur précipitant et l’application de mesures environnementales </a:t>
            </a:r>
            <a:endParaRPr>
              <a:solidFill>
                <a:srgbClr val="6AA84F"/>
              </a:solidFill>
            </a:endParaRPr>
          </a:p>
          <a:p>
            <a:pPr indent="-342900" lvl="0" marL="457200" rtl="0" algn="just">
              <a:spcBef>
                <a:spcPts val="0"/>
              </a:spcBef>
              <a:spcAft>
                <a:spcPts val="0"/>
              </a:spcAft>
              <a:buClr>
                <a:schemeClr val="dk1"/>
              </a:buClr>
              <a:buSzPts val="1800"/>
              <a:buAutoNum type="alphaUcPeriod"/>
            </a:pPr>
            <a:r>
              <a:rPr lang="fr">
                <a:solidFill>
                  <a:schemeClr val="dk1"/>
                </a:solidFill>
              </a:rPr>
              <a:t>La mise en place d’une contention physique est ici nécessaire</a:t>
            </a:r>
            <a:endParaRPr>
              <a:solidFill>
                <a:schemeClr val="dk1"/>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Vous introduisez une Benzodiazépine PO de courte demi-vie</a:t>
            </a:r>
            <a:endParaRPr>
              <a:solidFill>
                <a:srgbClr val="6AA84F"/>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En cas d’impossibilité de prise PO ou de mise en danger, vous pouvez utiliser du Midazolam en IM </a:t>
            </a:r>
            <a:endParaRPr>
              <a:solidFill>
                <a:srgbClr val="6AA84F"/>
              </a:solidFill>
            </a:endParaRPr>
          </a:p>
          <a:p>
            <a:pPr indent="-342900" lvl="0" marL="457200" rtl="0" algn="just">
              <a:spcBef>
                <a:spcPts val="0"/>
              </a:spcBef>
              <a:spcAft>
                <a:spcPts val="0"/>
              </a:spcAft>
              <a:buClr>
                <a:srgbClr val="6AA84F"/>
              </a:buClr>
              <a:buSzPts val="1800"/>
              <a:buAutoNum type="alphaUcPeriod"/>
            </a:pPr>
            <a:r>
              <a:rPr lang="fr">
                <a:solidFill>
                  <a:srgbClr val="6AA84F"/>
                </a:solidFill>
              </a:rPr>
              <a:t>Les troubles neurocognitifs de M. B sont ici un facteur prédisposant à la survenue du syndrome confusionnel</a:t>
            </a:r>
            <a:endParaRPr>
              <a:solidFill>
                <a:srgbClr val="6AA84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4" name="Google Shape;504;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5" name="Google Shape;505;p79"/>
          <p:cNvPicPr preferRelativeResize="0"/>
          <p:nvPr/>
        </p:nvPicPr>
        <p:blipFill rotWithShape="1">
          <a:blip r:embed="rId3">
            <a:alphaModFix/>
          </a:blip>
          <a:srcRect b="0" l="0" r="1273" t="22408"/>
          <a:stretch/>
        </p:blipFill>
        <p:spPr>
          <a:xfrm>
            <a:off x="707400" y="236925"/>
            <a:ext cx="7386876" cy="46725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511" name="Google Shape;511;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just">
              <a:spcBef>
                <a:spcPts val="0"/>
              </a:spcBef>
              <a:spcAft>
                <a:spcPts val="0"/>
              </a:spcAft>
              <a:buNone/>
            </a:pPr>
            <a:r>
              <a:rPr b="1" lang="fr" u="sng">
                <a:solidFill>
                  <a:schemeClr val="dk1"/>
                </a:solidFill>
              </a:rPr>
              <a:t>Question 4 :</a:t>
            </a:r>
            <a:r>
              <a:rPr b="1" lang="fr">
                <a:solidFill>
                  <a:schemeClr val="dk1"/>
                </a:solidFill>
              </a:rPr>
              <a:t> Votre prise en charge permet finalement une anxiolyse et un retour à l’état cognitif habituel de M. B. Votre merveilleux externe vous interroge sur les objectifs de prise en charge en hospitalisation et sur l’organisation du suivi ultérieur. Parmi ces propositions, lesquelles sont exactes ?</a:t>
            </a:r>
            <a:endParaRPr b="1">
              <a:solidFill>
                <a:schemeClr val="dk1"/>
              </a:solidFill>
            </a:endParaRPr>
          </a:p>
          <a:p>
            <a:pPr indent="-334327" lvl="0" marL="457200" rtl="0" algn="just">
              <a:spcBef>
                <a:spcPts val="1200"/>
              </a:spcBef>
              <a:spcAft>
                <a:spcPts val="0"/>
              </a:spcAft>
              <a:buClr>
                <a:schemeClr val="dk1"/>
              </a:buClr>
              <a:buSzPct val="100000"/>
              <a:buAutoNum type="alphaUcPeriod"/>
            </a:pPr>
            <a:r>
              <a:rPr lang="fr">
                <a:solidFill>
                  <a:schemeClr val="dk1"/>
                </a:solidFill>
              </a:rPr>
              <a:t>Une évaluation de l’état nutritionnel global et le cas échéant une supplémentation des carences iono-vitaminiques</a:t>
            </a:r>
            <a:endParaRPr>
              <a:solidFill>
                <a:schemeClr val="dk1"/>
              </a:solidFill>
            </a:endParaRPr>
          </a:p>
          <a:p>
            <a:pPr indent="-334327" lvl="0" marL="457200" rtl="0" algn="just">
              <a:spcBef>
                <a:spcPts val="0"/>
              </a:spcBef>
              <a:spcAft>
                <a:spcPts val="0"/>
              </a:spcAft>
              <a:buClr>
                <a:schemeClr val="dk1"/>
              </a:buClr>
              <a:buSzPct val="100000"/>
              <a:buAutoNum type="alphaUcPeriod"/>
            </a:pPr>
            <a:r>
              <a:rPr lang="fr">
                <a:solidFill>
                  <a:schemeClr val="dk1"/>
                </a:solidFill>
              </a:rPr>
              <a:t>Une évaluation neurocognitive au cours de l’hospitalisation</a:t>
            </a:r>
            <a:endParaRPr>
              <a:solidFill>
                <a:schemeClr val="dk1"/>
              </a:solidFill>
            </a:endParaRPr>
          </a:p>
          <a:p>
            <a:pPr indent="-334327" lvl="0" marL="457200" rtl="0" algn="just">
              <a:spcBef>
                <a:spcPts val="0"/>
              </a:spcBef>
              <a:spcAft>
                <a:spcPts val="0"/>
              </a:spcAft>
              <a:buClr>
                <a:schemeClr val="dk1"/>
              </a:buClr>
              <a:buSzPct val="100000"/>
              <a:buAutoNum type="alphaUcPeriod"/>
            </a:pPr>
            <a:r>
              <a:rPr lang="fr">
                <a:solidFill>
                  <a:schemeClr val="dk1"/>
                </a:solidFill>
              </a:rPr>
              <a:t>La révision de l'ordonnance de médicaments</a:t>
            </a:r>
            <a:endParaRPr>
              <a:solidFill>
                <a:schemeClr val="dk1"/>
              </a:solidFill>
            </a:endParaRPr>
          </a:p>
          <a:p>
            <a:pPr indent="-334327" lvl="0" marL="457200" rtl="0" algn="just">
              <a:spcBef>
                <a:spcPts val="0"/>
              </a:spcBef>
              <a:spcAft>
                <a:spcPts val="0"/>
              </a:spcAft>
              <a:buClr>
                <a:schemeClr val="dk1"/>
              </a:buClr>
              <a:buSzPct val="100000"/>
              <a:buAutoNum type="alphaUcPeriod"/>
            </a:pPr>
            <a:r>
              <a:rPr lang="fr">
                <a:solidFill>
                  <a:schemeClr val="dk1"/>
                </a:solidFill>
              </a:rPr>
              <a:t>Un point sur l’autonomie de M.B et sur son devenir médico-social</a:t>
            </a:r>
            <a:endParaRPr>
              <a:solidFill>
                <a:schemeClr val="dk1"/>
              </a:solidFill>
            </a:endParaRPr>
          </a:p>
          <a:p>
            <a:pPr indent="-334327" lvl="0" marL="457200" rtl="0" algn="just">
              <a:spcBef>
                <a:spcPts val="0"/>
              </a:spcBef>
              <a:spcAft>
                <a:spcPts val="0"/>
              </a:spcAft>
              <a:buClr>
                <a:schemeClr val="dk1"/>
              </a:buClr>
              <a:buSzPct val="100000"/>
              <a:buAutoNum type="alphaUcPeriod"/>
            </a:pPr>
            <a:r>
              <a:rPr lang="fr">
                <a:solidFill>
                  <a:schemeClr val="dk1"/>
                </a:solidFill>
              </a:rPr>
              <a:t>La reprise d’un suivi médical régulier avec la consultation d’un cardiologue a minima</a:t>
            </a:r>
            <a:endParaRPr>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r" sz="1760">
                <a:solidFill>
                  <a:srgbClr val="000000"/>
                </a:solidFill>
              </a:rPr>
              <a:t>Dossier 3</a:t>
            </a:r>
            <a:r>
              <a:rPr lang="fr" sz="1760">
                <a:solidFill>
                  <a:srgbClr val="000000"/>
                </a:solidFill>
              </a:rPr>
              <a:t> : “Tu pousses le bouchon un peu trop loin Papi”</a:t>
            </a:r>
            <a:endParaRPr sz="1760">
              <a:solidFill>
                <a:srgbClr val="000000"/>
              </a:solidFill>
            </a:endParaRPr>
          </a:p>
          <a:p>
            <a:pPr indent="0" lvl="0" marL="0" rtl="0" algn="l">
              <a:spcBef>
                <a:spcPts val="0"/>
              </a:spcBef>
              <a:spcAft>
                <a:spcPts val="0"/>
              </a:spcAft>
              <a:buSzPts val="990"/>
              <a:buNone/>
            </a:pPr>
            <a:r>
              <a:t/>
            </a:r>
            <a:endParaRPr sz="2520"/>
          </a:p>
        </p:txBody>
      </p:sp>
      <p:sp>
        <p:nvSpPr>
          <p:cNvPr id="517" name="Google Shape;517;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just">
              <a:spcBef>
                <a:spcPts val="0"/>
              </a:spcBef>
              <a:spcAft>
                <a:spcPts val="0"/>
              </a:spcAft>
              <a:buNone/>
            </a:pPr>
            <a:r>
              <a:rPr b="1" lang="fr" u="sng">
                <a:solidFill>
                  <a:schemeClr val="dk1"/>
                </a:solidFill>
              </a:rPr>
              <a:t>Question 4 :</a:t>
            </a:r>
            <a:r>
              <a:rPr b="1" lang="fr">
                <a:solidFill>
                  <a:schemeClr val="dk1"/>
                </a:solidFill>
              </a:rPr>
              <a:t> Votre prise en charge permet finalement une anxiolyse et un retour à l’état cognitif habituel de M. B. Votre merveilleux externe vous interroge sur les objectifs de prise en charge en hospitalisation et sur l’organisation du suivi ultérieur. Parmi ces propositions, lesquelles sont exactes ?</a:t>
            </a:r>
            <a:endParaRPr b="1">
              <a:solidFill>
                <a:schemeClr val="dk1"/>
              </a:solidFill>
            </a:endParaRPr>
          </a:p>
          <a:p>
            <a:pPr indent="-334327" lvl="0" marL="457200" rtl="0" algn="just">
              <a:spcBef>
                <a:spcPts val="1200"/>
              </a:spcBef>
              <a:spcAft>
                <a:spcPts val="0"/>
              </a:spcAft>
              <a:buClr>
                <a:srgbClr val="6AA84F"/>
              </a:buClr>
              <a:buSzPct val="100000"/>
              <a:buAutoNum type="alphaUcPeriod"/>
            </a:pPr>
            <a:r>
              <a:rPr lang="fr">
                <a:solidFill>
                  <a:srgbClr val="6AA84F"/>
                </a:solidFill>
              </a:rPr>
              <a:t>Une évaluation de l’état nutritionnel global et le cas échéant une supplémentation des carences iono-vitaminiques</a:t>
            </a:r>
            <a:endParaRPr>
              <a:solidFill>
                <a:srgbClr val="6AA84F"/>
              </a:solidFill>
            </a:endParaRPr>
          </a:p>
          <a:p>
            <a:pPr indent="-334327" lvl="0" marL="457200" rtl="0" algn="just">
              <a:spcBef>
                <a:spcPts val="0"/>
              </a:spcBef>
              <a:spcAft>
                <a:spcPts val="0"/>
              </a:spcAft>
              <a:buClr>
                <a:schemeClr val="dk1"/>
              </a:buClr>
              <a:buSzPct val="100000"/>
              <a:buAutoNum type="alphaUcPeriod"/>
            </a:pPr>
            <a:r>
              <a:rPr lang="fr">
                <a:solidFill>
                  <a:schemeClr val="dk1"/>
                </a:solidFill>
              </a:rPr>
              <a:t>Une évaluation neurocognitive au cours de l’hospitalisation </a:t>
            </a:r>
            <a:endParaRPr>
              <a:solidFill>
                <a:schemeClr val="dk1"/>
              </a:solidFill>
            </a:endParaRPr>
          </a:p>
          <a:p>
            <a:pPr indent="-334327" lvl="0" marL="457200" rtl="0" algn="just">
              <a:spcBef>
                <a:spcPts val="0"/>
              </a:spcBef>
              <a:spcAft>
                <a:spcPts val="0"/>
              </a:spcAft>
              <a:buClr>
                <a:srgbClr val="6AA84F"/>
              </a:buClr>
              <a:buSzPct val="100000"/>
              <a:buAutoNum type="alphaUcPeriod"/>
            </a:pPr>
            <a:r>
              <a:rPr lang="fr">
                <a:solidFill>
                  <a:srgbClr val="6AA84F"/>
                </a:solidFill>
              </a:rPr>
              <a:t>La révision de l'ordonnance de médicaments</a:t>
            </a:r>
            <a:endParaRPr>
              <a:solidFill>
                <a:srgbClr val="6AA84F"/>
              </a:solidFill>
            </a:endParaRPr>
          </a:p>
          <a:p>
            <a:pPr indent="-334327" lvl="0" marL="457200" rtl="0" algn="just">
              <a:spcBef>
                <a:spcPts val="0"/>
              </a:spcBef>
              <a:spcAft>
                <a:spcPts val="0"/>
              </a:spcAft>
              <a:buClr>
                <a:srgbClr val="6AA84F"/>
              </a:buClr>
              <a:buSzPct val="100000"/>
              <a:buAutoNum type="alphaUcPeriod"/>
            </a:pPr>
            <a:r>
              <a:rPr lang="fr">
                <a:solidFill>
                  <a:srgbClr val="6AA84F"/>
                </a:solidFill>
              </a:rPr>
              <a:t>Un point sur l’indépendance fonctionnelle de M.B et sur son devenir médico-social</a:t>
            </a:r>
            <a:endParaRPr>
              <a:solidFill>
                <a:srgbClr val="6AA84F"/>
              </a:solidFill>
            </a:endParaRPr>
          </a:p>
          <a:p>
            <a:pPr indent="-334327" lvl="0" marL="457200" rtl="0" algn="just">
              <a:spcBef>
                <a:spcPts val="0"/>
              </a:spcBef>
              <a:spcAft>
                <a:spcPts val="0"/>
              </a:spcAft>
              <a:buClr>
                <a:srgbClr val="6AA84F"/>
              </a:buClr>
              <a:buSzPct val="100000"/>
              <a:buAutoNum type="alphaUcPeriod"/>
            </a:pPr>
            <a:r>
              <a:rPr lang="fr">
                <a:solidFill>
                  <a:srgbClr val="6AA84F"/>
                </a:solidFill>
              </a:rPr>
              <a:t>La reprise d’un suivi médical régulier avec la consultation d’un cardiologue a minima</a:t>
            </a:r>
            <a:endParaRPr>
              <a:solidFill>
                <a:srgbClr val="6AA84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b="1"/>
          </a:p>
        </p:txBody>
      </p:sp>
      <p:sp>
        <p:nvSpPr>
          <p:cNvPr id="100" name="Google Shape;100;p19"/>
          <p:cNvSpPr txBox="1"/>
          <p:nvPr>
            <p:ph idx="1" type="body"/>
          </p:nvPr>
        </p:nvSpPr>
        <p:spPr>
          <a:xfrm>
            <a:off x="311700" y="1152475"/>
            <a:ext cx="8520600" cy="38202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b="1" lang="fr" u="sng">
                <a:solidFill>
                  <a:schemeClr val="dk1"/>
                </a:solidFill>
              </a:rPr>
              <a:t>Question 2 </a:t>
            </a:r>
            <a:r>
              <a:rPr b="1" lang="fr">
                <a:solidFill>
                  <a:schemeClr val="dk1"/>
                </a:solidFill>
              </a:rPr>
              <a:t>: Que recherchez vous en priorité à l’examen clinique et l’anamnèse ?</a:t>
            </a:r>
            <a:endParaRPr b="1">
              <a:solidFill>
                <a:schemeClr val="dk1"/>
              </a:solidFill>
            </a:endParaRPr>
          </a:p>
          <a:p>
            <a:pPr indent="-334327" lvl="0" marL="457200" rtl="0" algn="l">
              <a:spcBef>
                <a:spcPts val="1200"/>
              </a:spcBef>
              <a:spcAft>
                <a:spcPts val="0"/>
              </a:spcAft>
              <a:buClr>
                <a:srgbClr val="6AA84F"/>
              </a:buClr>
              <a:buSzPct val="100000"/>
              <a:buAutoNum type="alphaUcPeriod"/>
            </a:pPr>
            <a:r>
              <a:rPr b="1" lang="fr">
                <a:solidFill>
                  <a:srgbClr val="6AA84F"/>
                </a:solidFill>
              </a:rPr>
              <a:t>Une hyperthermie</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 sevrage alcoolique</a:t>
            </a:r>
            <a:endParaRPr b="1">
              <a:solidFill>
                <a:srgbClr val="6AA84F"/>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goitre</a:t>
            </a:r>
            <a:endParaRPr>
              <a:solidFill>
                <a:schemeClr val="dk1"/>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douleur thoracique récente</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Prise ou arrêt de traitement récent</a:t>
            </a:r>
            <a:endParaRPr b="1">
              <a:solidFill>
                <a:srgbClr val="6AA84F"/>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 score d’Epworth pathologique</a:t>
            </a:r>
            <a:endParaRPr>
              <a:solidFill>
                <a:schemeClr val="dk1"/>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 fécalome</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 globe urinaire</a:t>
            </a:r>
            <a:endParaRPr b="1">
              <a:solidFill>
                <a:srgbClr val="6AA84F"/>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Des facteurs de risques cardiovasculaire</a:t>
            </a:r>
            <a:endParaRPr>
              <a:solidFill>
                <a:schemeClr val="dk1"/>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déshydratation</a:t>
            </a:r>
            <a:endParaRPr b="1">
              <a:solidFill>
                <a:srgbClr val="6AA84F"/>
              </a:solidFill>
            </a:endParaRPr>
          </a:p>
          <a:p>
            <a:pPr indent="-334327" lvl="0" marL="457200" rtl="0" algn="l">
              <a:spcBef>
                <a:spcPts val="0"/>
              </a:spcBef>
              <a:spcAft>
                <a:spcPts val="0"/>
              </a:spcAft>
              <a:buClr>
                <a:srgbClr val="6AA84F"/>
              </a:buClr>
              <a:buSzPct val="100000"/>
              <a:buAutoNum type="alphaUcPeriod"/>
            </a:pPr>
            <a:r>
              <a:rPr b="1" lang="fr">
                <a:solidFill>
                  <a:srgbClr val="6AA84F"/>
                </a:solidFill>
              </a:rPr>
              <a:t>Une chute</a:t>
            </a:r>
            <a:endParaRPr b="1">
              <a:solidFill>
                <a:srgbClr val="6AA84F"/>
              </a:solidFill>
            </a:endParaRPr>
          </a:p>
          <a:p>
            <a:pPr indent="-334327" lvl="0" marL="457200" rtl="0" algn="l">
              <a:spcBef>
                <a:spcPts val="0"/>
              </a:spcBef>
              <a:spcAft>
                <a:spcPts val="0"/>
              </a:spcAft>
              <a:buClr>
                <a:schemeClr val="dk1"/>
              </a:buClr>
              <a:buSzPct val="100000"/>
              <a:buAutoNum type="alphaUcPeriod"/>
            </a:pPr>
            <a:r>
              <a:rPr lang="fr">
                <a:solidFill>
                  <a:schemeClr val="dk1"/>
                </a:solidFill>
              </a:rPr>
              <a:t>Une perte de poids sur les 6 derniers mois</a:t>
            </a:r>
            <a:endParaRPr>
              <a:solidFill>
                <a:schemeClr val="dk1"/>
              </a:solidFill>
            </a:endParaRPr>
          </a:p>
        </p:txBody>
      </p:sp>
      <p:pic>
        <p:nvPicPr>
          <p:cNvPr id="101" name="Google Shape;101;p19"/>
          <p:cNvPicPr preferRelativeResize="0"/>
          <p:nvPr/>
        </p:nvPicPr>
        <p:blipFill>
          <a:blip r:embed="rId3">
            <a:alphaModFix/>
          </a:blip>
          <a:stretch>
            <a:fillRect/>
          </a:stretch>
        </p:blipFill>
        <p:spPr>
          <a:xfrm>
            <a:off x="5666900" y="2755700"/>
            <a:ext cx="3165400" cy="21102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1900" u="sng"/>
              <a:t>Notions gériatriques et rappels lexicaux </a:t>
            </a:r>
            <a:endParaRPr sz="1860" u="sng">
              <a:solidFill>
                <a:srgbClr val="000000"/>
              </a:solidFill>
            </a:endParaRPr>
          </a:p>
          <a:p>
            <a:pPr indent="0" lvl="0" marL="0" rtl="0" algn="l">
              <a:spcBef>
                <a:spcPts val="1200"/>
              </a:spcBef>
              <a:spcAft>
                <a:spcPts val="0"/>
              </a:spcAft>
              <a:buSzPts val="990"/>
              <a:buNone/>
            </a:pPr>
            <a:r>
              <a:t/>
            </a:r>
            <a:endParaRPr sz="2620"/>
          </a:p>
        </p:txBody>
      </p:sp>
      <p:sp>
        <p:nvSpPr>
          <p:cNvPr id="523" name="Google Shape;523;p82"/>
          <p:cNvSpPr txBox="1"/>
          <p:nvPr>
            <p:ph idx="1" type="body"/>
          </p:nvPr>
        </p:nvSpPr>
        <p:spPr>
          <a:xfrm>
            <a:off x="311700" y="1000075"/>
            <a:ext cx="8520600" cy="4366800"/>
          </a:xfrm>
          <a:prstGeom prst="rect">
            <a:avLst/>
          </a:prstGeom>
        </p:spPr>
        <p:txBody>
          <a:bodyPr anchorCtr="0" anchor="t" bIns="91425" lIns="91425" spcFirstLastPara="1" rIns="91425" wrap="square" tIns="91425">
            <a:noAutofit/>
          </a:bodyPr>
          <a:lstStyle/>
          <a:p>
            <a:pPr indent="-317500" lvl="0" marL="457200" rtl="0" algn="just">
              <a:spcBef>
                <a:spcPts val="0"/>
              </a:spcBef>
              <a:spcAft>
                <a:spcPts val="0"/>
              </a:spcAft>
              <a:buClr>
                <a:schemeClr val="dk1"/>
              </a:buClr>
              <a:buSzPts val="1400"/>
              <a:buChar char="●"/>
            </a:pPr>
            <a:r>
              <a:rPr b="1" lang="fr" sz="1400">
                <a:solidFill>
                  <a:schemeClr val="dk1"/>
                </a:solidFill>
              </a:rPr>
              <a:t>Evaluation gériatrique standardisée (EGS) : </a:t>
            </a:r>
            <a:r>
              <a:rPr lang="fr" sz="1400">
                <a:solidFill>
                  <a:schemeClr val="dk1"/>
                </a:solidFill>
              </a:rPr>
              <a:t>projet de soins </a:t>
            </a:r>
            <a:r>
              <a:rPr b="1" lang="fr" sz="1400">
                <a:solidFill>
                  <a:schemeClr val="dk1"/>
                </a:solidFill>
              </a:rPr>
              <a:t>global </a:t>
            </a:r>
            <a:r>
              <a:rPr lang="fr" sz="1400">
                <a:solidFill>
                  <a:schemeClr val="dk1"/>
                </a:solidFill>
              </a:rPr>
              <a:t>comprenant l’évaluation du risque de chutes, de l’état </a:t>
            </a:r>
            <a:r>
              <a:rPr lang="fr" sz="1400">
                <a:solidFill>
                  <a:schemeClr val="dk1"/>
                </a:solidFill>
              </a:rPr>
              <a:t>nutritionnel,</a:t>
            </a:r>
            <a:r>
              <a:rPr lang="fr" sz="1400">
                <a:solidFill>
                  <a:schemeClr val="dk1"/>
                </a:solidFill>
              </a:rPr>
              <a:t> du risque de confusion, de dépression, d’escarres, et évaluation de l’indépendance fonctionnelle, et </a:t>
            </a:r>
            <a:r>
              <a:rPr b="1" lang="fr" sz="1400">
                <a:solidFill>
                  <a:schemeClr val="dk1"/>
                </a:solidFill>
              </a:rPr>
              <a:t>personnalisé </a:t>
            </a:r>
            <a:r>
              <a:rPr lang="fr" sz="1400">
                <a:solidFill>
                  <a:schemeClr val="dk1"/>
                </a:solidFill>
              </a:rPr>
              <a:t>avec prise en compte du terrain : comorbidités, traitements </a:t>
            </a:r>
            <a:r>
              <a:rPr lang="fr" sz="1400">
                <a:solidFill>
                  <a:schemeClr val="dk1"/>
                </a:solidFill>
              </a:rPr>
              <a:t>médicamenteux</a:t>
            </a:r>
            <a:r>
              <a:rPr lang="fr" sz="1400">
                <a:solidFill>
                  <a:schemeClr val="dk1"/>
                </a:solidFill>
              </a:rPr>
              <a:t> et révision d’ordonnance avec évaluation du risque iatrogène.</a:t>
            </a:r>
            <a:endParaRPr sz="1400">
              <a:solidFill>
                <a:schemeClr val="dk1"/>
              </a:solidFill>
            </a:endParaRPr>
          </a:p>
          <a:p>
            <a:pPr indent="-317500" lvl="0" marL="457200" rtl="0" algn="just">
              <a:lnSpc>
                <a:spcPct val="100000"/>
              </a:lnSpc>
              <a:spcBef>
                <a:spcPts val="0"/>
              </a:spcBef>
              <a:spcAft>
                <a:spcPts val="0"/>
              </a:spcAft>
              <a:buClr>
                <a:schemeClr val="dk1"/>
              </a:buClr>
              <a:buSzPts val="1400"/>
              <a:buChar char="●"/>
            </a:pPr>
            <a:r>
              <a:rPr b="1" lang="fr" sz="1400">
                <a:solidFill>
                  <a:schemeClr val="dk1"/>
                </a:solidFill>
              </a:rPr>
              <a:t>Indépendance fonctionnelle : </a:t>
            </a:r>
            <a:r>
              <a:rPr lang="fr" sz="1400">
                <a:solidFill>
                  <a:schemeClr val="dk1"/>
                </a:solidFill>
              </a:rPr>
              <a:t>indépendance</a:t>
            </a:r>
            <a:r>
              <a:rPr lang="fr" sz="1400">
                <a:solidFill>
                  <a:schemeClr val="dk1"/>
                </a:solidFill>
              </a:rPr>
              <a:t> pour les activités de la vie quotidienne (ADL et IADL). Préférer le terme de perte d’indépendance </a:t>
            </a:r>
            <a:r>
              <a:rPr lang="fr" sz="1400">
                <a:solidFill>
                  <a:schemeClr val="dk1"/>
                </a:solidFill>
              </a:rPr>
              <a:t>fonctionnelle</a:t>
            </a:r>
            <a:r>
              <a:rPr lang="fr" sz="1400">
                <a:solidFill>
                  <a:schemeClr val="dk1"/>
                </a:solidFill>
              </a:rPr>
              <a:t> plutôt que dépendance, plus stigmatisant.</a:t>
            </a:r>
            <a:endParaRPr sz="1400">
              <a:solidFill>
                <a:schemeClr val="dk1"/>
              </a:solidFill>
            </a:endParaRPr>
          </a:p>
          <a:p>
            <a:pPr indent="0" lvl="0" marL="457200" rtl="0" algn="just">
              <a:lnSpc>
                <a:spcPct val="100000"/>
              </a:lnSpc>
              <a:spcBef>
                <a:spcPts val="0"/>
              </a:spcBef>
              <a:spcAft>
                <a:spcPts val="0"/>
              </a:spcAft>
              <a:buNone/>
            </a:pPr>
            <a:r>
              <a:rPr b="1" lang="fr" sz="1400">
                <a:solidFill>
                  <a:schemeClr val="dk1"/>
                </a:solidFill>
              </a:rPr>
              <a:t>vs </a:t>
            </a:r>
            <a:endParaRPr b="1" sz="1500">
              <a:solidFill>
                <a:schemeClr val="dk1"/>
              </a:solidFill>
            </a:endParaRPr>
          </a:p>
          <a:p>
            <a:pPr indent="0" lvl="0" marL="457200" rtl="0" algn="just">
              <a:lnSpc>
                <a:spcPct val="100000"/>
              </a:lnSpc>
              <a:spcBef>
                <a:spcPts val="0"/>
              </a:spcBef>
              <a:spcAft>
                <a:spcPts val="0"/>
              </a:spcAft>
              <a:buNone/>
            </a:pPr>
            <a:r>
              <a:rPr b="1" lang="fr" sz="1400">
                <a:solidFill>
                  <a:schemeClr val="dk1"/>
                </a:solidFill>
              </a:rPr>
              <a:t>Autonomie : </a:t>
            </a:r>
            <a:r>
              <a:rPr lang="fr" sz="1400">
                <a:solidFill>
                  <a:schemeClr val="dk1"/>
                </a:solidFill>
              </a:rPr>
              <a:t>jugement et capacité à se gouverner soi-même</a:t>
            </a:r>
            <a:endParaRPr sz="1400">
              <a:solidFill>
                <a:schemeClr val="dk1"/>
              </a:solidFill>
            </a:endParaRPr>
          </a:p>
          <a:p>
            <a:pPr indent="-317500" lvl="0" marL="457200" rtl="0" algn="just">
              <a:lnSpc>
                <a:spcPct val="100000"/>
              </a:lnSpc>
              <a:spcBef>
                <a:spcPts val="0"/>
              </a:spcBef>
              <a:spcAft>
                <a:spcPts val="0"/>
              </a:spcAft>
              <a:buClr>
                <a:schemeClr val="dk1"/>
              </a:buClr>
              <a:buSzPts val="1400"/>
              <a:buChar char="●"/>
            </a:pPr>
            <a:r>
              <a:rPr b="1" lang="fr" sz="1400">
                <a:solidFill>
                  <a:schemeClr val="dk1"/>
                </a:solidFill>
              </a:rPr>
              <a:t>Cascade gériatrique</a:t>
            </a:r>
            <a:r>
              <a:rPr lang="fr" sz="1400">
                <a:solidFill>
                  <a:schemeClr val="dk1"/>
                </a:solidFill>
              </a:rPr>
              <a:t> : succession d’évènements se succédants les uns aux autres en rapport avec la fragilité du sujet âgé</a:t>
            </a:r>
            <a:endParaRPr sz="1400">
              <a:solidFill>
                <a:schemeClr val="dk1"/>
              </a:solidFill>
            </a:endParaRPr>
          </a:p>
          <a:p>
            <a:pPr indent="-317500" lvl="0" marL="457200" rtl="0" algn="just">
              <a:spcBef>
                <a:spcPts val="0"/>
              </a:spcBef>
              <a:spcAft>
                <a:spcPts val="0"/>
              </a:spcAft>
              <a:buClr>
                <a:schemeClr val="dk1"/>
              </a:buClr>
              <a:buSzPts val="1400"/>
              <a:buChar char="●"/>
            </a:pPr>
            <a:r>
              <a:rPr b="1" lang="fr" sz="1400">
                <a:solidFill>
                  <a:schemeClr val="dk1"/>
                </a:solidFill>
              </a:rPr>
              <a:t>Aides à domicile</a:t>
            </a:r>
            <a:r>
              <a:rPr lang="fr" sz="1400">
                <a:solidFill>
                  <a:schemeClr val="dk1"/>
                </a:solidFill>
              </a:rPr>
              <a:t> : aides humaines avec aidants naturels (attention à leur épuisement), </a:t>
            </a:r>
            <a:r>
              <a:rPr lang="fr" sz="1400">
                <a:solidFill>
                  <a:schemeClr val="dk1"/>
                </a:solidFill>
              </a:rPr>
              <a:t>professionnels</a:t>
            </a:r>
            <a:r>
              <a:rPr lang="fr" sz="1400">
                <a:solidFill>
                  <a:schemeClr val="dk1"/>
                </a:solidFill>
              </a:rPr>
              <a:t> (IDE ou ASH, aide-ménagère ou auxiliaire de vie, rééducateurs, orthophonistes (stimulation cognitive), ergothérapeute (Alzheimer ou démence apparentée), services, aides matérielles et techniques (portage de repas, téléassistance, travaux etc…), prise en charge sociale (ALD 30, APA, assistance sociale, mesure de protection si patient vulnérable)</a:t>
            </a:r>
            <a:endParaRPr sz="1400">
              <a:solidFill>
                <a:schemeClr val="dk1"/>
              </a:solidFill>
            </a:endParaRPr>
          </a:p>
          <a:p>
            <a:pPr indent="0" lvl="0" marL="457200" rtl="0" algn="just">
              <a:spcBef>
                <a:spcPts val="1200"/>
              </a:spcBef>
              <a:spcAft>
                <a:spcPts val="1200"/>
              </a:spcAft>
              <a:buNone/>
            </a:pPr>
            <a:r>
              <a:t/>
            </a:r>
            <a:endParaRPr sz="14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t>Bon courage et vive Paris Ouest !!</a:t>
            </a:r>
            <a:endParaRPr/>
          </a:p>
        </p:txBody>
      </p:sp>
      <p:pic>
        <p:nvPicPr>
          <p:cNvPr id="529" name="Google Shape;529;p83"/>
          <p:cNvPicPr preferRelativeResize="0"/>
          <p:nvPr/>
        </p:nvPicPr>
        <p:blipFill rotWithShape="1">
          <a:blip r:embed="rId3">
            <a:alphaModFix/>
          </a:blip>
          <a:srcRect b="0" l="0" r="0" t="48344"/>
          <a:stretch/>
        </p:blipFill>
        <p:spPr>
          <a:xfrm>
            <a:off x="1623725" y="1948925"/>
            <a:ext cx="3512744" cy="2419348"/>
          </a:xfrm>
          <a:prstGeom prst="rect">
            <a:avLst/>
          </a:prstGeom>
          <a:noFill/>
          <a:ln>
            <a:noFill/>
          </a:ln>
        </p:spPr>
      </p:pic>
      <p:pic>
        <p:nvPicPr>
          <p:cNvPr id="530" name="Google Shape;530;p83"/>
          <p:cNvPicPr preferRelativeResize="0"/>
          <p:nvPr/>
        </p:nvPicPr>
        <p:blipFill>
          <a:blip r:embed="rId4">
            <a:alphaModFix/>
          </a:blip>
          <a:stretch>
            <a:fillRect/>
          </a:stretch>
        </p:blipFill>
        <p:spPr>
          <a:xfrm>
            <a:off x="6137173" y="1481827"/>
            <a:ext cx="1694426" cy="1694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fr"/>
              <a:t>Facteurs précipitants du sd confusionnel </a:t>
            </a:r>
            <a:r>
              <a:rPr lang="fr"/>
              <a:t> </a:t>
            </a:r>
            <a:endParaRPr/>
          </a:p>
        </p:txBody>
      </p:sp>
      <p:sp>
        <p:nvSpPr>
          <p:cNvPr id="107" name="Google Shape;107;p20"/>
          <p:cNvSpPr txBox="1"/>
          <p:nvPr>
            <p:ph idx="1" type="body"/>
          </p:nvPr>
        </p:nvSpPr>
        <p:spPr>
          <a:xfrm>
            <a:off x="311700" y="1017725"/>
            <a:ext cx="8520600" cy="3990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fr" sz="1220">
                <a:solidFill>
                  <a:schemeClr val="dk1"/>
                </a:solidFill>
              </a:rPr>
              <a:t>Toute situation aiguë quelle qu'elle soit, iatrogène ou pathologie :</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Iatrogénie médicamenteuse</a:t>
            </a:r>
            <a:r>
              <a:rPr lang="fr" sz="1220">
                <a:solidFill>
                  <a:schemeClr val="dk1"/>
                </a:solidFill>
              </a:rPr>
              <a:t> : recueil des traitements, modifications récentes (ajout, arrêt → sevrage en benzodiazépines ou hypnotiques +++ ou changement de posologie), recherche de traitements anticholinergiques (antispasmodique de l'instabilité vésicale, antihistaminique, neuroleptique caché dans les antiémétiques, antitussifs…)</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Infectieuses </a:t>
            </a:r>
            <a:r>
              <a:rPr lang="fr" sz="1220">
                <a:solidFill>
                  <a:schemeClr val="dk1"/>
                </a:solidFill>
              </a:rPr>
              <a:t>(+++) de toute origine : tout syndrome confusionnel doit faire rechercher une porte d’entrée infectieuse même sans </a:t>
            </a:r>
            <a:r>
              <a:rPr lang="fr" sz="1220">
                <a:solidFill>
                  <a:schemeClr val="dk1"/>
                </a:solidFill>
              </a:rPr>
              <a:t>hyperthermie</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Toxiques </a:t>
            </a:r>
            <a:r>
              <a:rPr lang="fr" sz="1220">
                <a:solidFill>
                  <a:schemeClr val="dk1"/>
                </a:solidFill>
              </a:rPr>
              <a:t>: alcool, monoxyde de carbone…</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Douleur </a:t>
            </a:r>
            <a:r>
              <a:rPr lang="fr" sz="1220">
                <a:solidFill>
                  <a:schemeClr val="dk1"/>
                </a:solidFill>
              </a:rPr>
              <a:t>: thoracique, céphalée, fracture, globe vésical…</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Cardiovasculaire </a:t>
            </a:r>
            <a:r>
              <a:rPr lang="fr" sz="1220">
                <a:solidFill>
                  <a:schemeClr val="dk1"/>
                </a:solidFill>
              </a:rPr>
              <a:t>: syndrome coronarien, embolie pulmonaire…</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Neurologique </a:t>
            </a:r>
            <a:r>
              <a:rPr lang="fr" sz="1220">
                <a:solidFill>
                  <a:schemeClr val="dk1"/>
                </a:solidFill>
              </a:rPr>
              <a:t>: AVC, hématome sous-dural, épilepsie (parfois non connue), méningo-</a:t>
            </a:r>
            <a:r>
              <a:rPr lang="fr" sz="1220">
                <a:solidFill>
                  <a:schemeClr val="dk1"/>
                </a:solidFill>
              </a:rPr>
              <a:t>encéphalite</a:t>
            </a:r>
            <a:r>
              <a:rPr lang="fr" sz="1220">
                <a:solidFill>
                  <a:schemeClr val="dk1"/>
                </a:solidFill>
              </a:rPr>
              <a:t>… </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Métabolique et endocrinienne</a:t>
            </a:r>
            <a:r>
              <a:rPr lang="fr" sz="1220">
                <a:solidFill>
                  <a:schemeClr val="dk1"/>
                </a:solidFill>
              </a:rPr>
              <a:t> : hypoglycémie (+++), déshydratation, hyponatrémie, hypernatrémie, hypercalcémie, hypoxie… </a:t>
            </a:r>
            <a:endParaRPr sz="1220">
              <a:solidFill>
                <a:schemeClr val="dk1"/>
              </a:solidFill>
            </a:endParaRPr>
          </a:p>
          <a:p>
            <a:pPr indent="0" lvl="0" marL="0" rtl="0" algn="l">
              <a:lnSpc>
                <a:spcPct val="95000"/>
              </a:lnSpc>
              <a:spcBef>
                <a:spcPts val="1200"/>
              </a:spcBef>
              <a:spcAft>
                <a:spcPts val="0"/>
              </a:spcAft>
              <a:buSzPts val="440"/>
              <a:buNone/>
            </a:pPr>
            <a:r>
              <a:rPr lang="fr" sz="1220">
                <a:solidFill>
                  <a:schemeClr val="dk1"/>
                </a:solidFill>
              </a:rPr>
              <a:t>– </a:t>
            </a:r>
            <a:r>
              <a:rPr b="1" lang="fr" sz="1220">
                <a:solidFill>
                  <a:schemeClr val="dk1"/>
                </a:solidFill>
              </a:rPr>
              <a:t>Psychiatrique : </a:t>
            </a:r>
            <a:r>
              <a:rPr lang="fr" sz="1220">
                <a:solidFill>
                  <a:schemeClr val="dk1"/>
                </a:solidFill>
              </a:rPr>
              <a:t>dépression, stress, deuil…</a:t>
            </a:r>
            <a:endParaRPr sz="1220">
              <a:solidFill>
                <a:schemeClr val="dk1"/>
              </a:solidFill>
            </a:endParaRPr>
          </a:p>
          <a:p>
            <a:pPr indent="0" lvl="0" marL="0" rtl="0" algn="l">
              <a:lnSpc>
                <a:spcPct val="95000"/>
              </a:lnSpc>
              <a:spcBef>
                <a:spcPts val="1200"/>
              </a:spcBef>
              <a:spcAft>
                <a:spcPts val="1200"/>
              </a:spcAft>
              <a:buSzPts val="440"/>
              <a:buNone/>
            </a:pPr>
            <a:r>
              <a:rPr lang="fr" sz="1220">
                <a:solidFill>
                  <a:schemeClr val="dk1"/>
                </a:solidFill>
              </a:rPr>
              <a:t>– </a:t>
            </a:r>
            <a:r>
              <a:rPr b="1" lang="fr" sz="1220">
                <a:solidFill>
                  <a:schemeClr val="dk1"/>
                </a:solidFill>
              </a:rPr>
              <a:t>Autres situations</a:t>
            </a:r>
            <a:r>
              <a:rPr lang="fr" sz="1220">
                <a:solidFill>
                  <a:schemeClr val="dk1"/>
                </a:solidFill>
              </a:rPr>
              <a:t> : chirurgie, anesthésie générale, réanimation, subocclusion, fièvre, contention, privation sensorielle, changement de repères</a:t>
            </a:r>
            <a:endParaRPr sz="8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fr"/>
              <a:t>Dossier 1</a:t>
            </a:r>
            <a:r>
              <a:rPr lang="fr"/>
              <a:t> : Ca tourne pas rond la dedans</a:t>
            </a:r>
            <a:endParaRPr/>
          </a:p>
          <a:p>
            <a:pPr indent="0" lvl="0" marL="0" rtl="0" algn="l">
              <a:spcBef>
                <a:spcPts val="0"/>
              </a:spcBef>
              <a:spcAft>
                <a:spcPts val="0"/>
              </a:spcAft>
              <a:buNone/>
            </a:pPr>
            <a:r>
              <a:t/>
            </a:r>
            <a:endParaRPr/>
          </a:p>
        </p:txBody>
      </p:sp>
      <p:sp>
        <p:nvSpPr>
          <p:cNvPr id="113" name="Google Shape;113;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u="sng">
                <a:solidFill>
                  <a:schemeClr val="dk1"/>
                </a:solidFill>
              </a:rPr>
              <a:t>Question 3</a:t>
            </a:r>
            <a:r>
              <a:rPr lang="fr">
                <a:solidFill>
                  <a:schemeClr val="dk1"/>
                </a:solidFill>
              </a:rPr>
              <a:t> : </a:t>
            </a:r>
            <a:r>
              <a:rPr lang="fr" sz="1700">
                <a:solidFill>
                  <a:schemeClr val="dk1"/>
                </a:solidFill>
              </a:rPr>
              <a:t>Vous concluez à une cystite chez notre chère Germaine et lui prescrivez une BU et un ECBU qui retrouve 14 000 leucocytes et des BGN à l’examen direct. </a:t>
            </a:r>
            <a:endParaRPr sz="1700">
              <a:solidFill>
                <a:schemeClr val="dk1"/>
              </a:solidFill>
            </a:endParaRPr>
          </a:p>
          <a:p>
            <a:pPr indent="0" lvl="0" marL="0" rtl="0" algn="l">
              <a:spcBef>
                <a:spcPts val="1200"/>
              </a:spcBef>
              <a:spcAft>
                <a:spcPts val="0"/>
              </a:spcAft>
              <a:buNone/>
            </a:pPr>
            <a:r>
              <a:rPr b="1" lang="fr" sz="1700">
                <a:solidFill>
                  <a:schemeClr val="dk1"/>
                </a:solidFill>
              </a:rPr>
              <a:t>Comment traitez vous cette patiente en 1ère intention ? </a:t>
            </a:r>
            <a:endParaRPr b="1" sz="1700">
              <a:solidFill>
                <a:schemeClr val="dk1"/>
              </a:solidFill>
            </a:endParaRPr>
          </a:p>
          <a:p>
            <a:pPr indent="-336550" lvl="0" marL="457200" rtl="0" algn="l">
              <a:spcBef>
                <a:spcPts val="1200"/>
              </a:spcBef>
              <a:spcAft>
                <a:spcPts val="0"/>
              </a:spcAft>
              <a:buClr>
                <a:schemeClr val="dk1"/>
              </a:buClr>
              <a:buSzPts val="1700"/>
              <a:buAutoNum type="alphaUcPeriod"/>
            </a:pPr>
            <a:r>
              <a:rPr lang="fr" sz="1700">
                <a:solidFill>
                  <a:schemeClr val="dk1"/>
                </a:solidFill>
              </a:rPr>
              <a:t>1 sachet de F</a:t>
            </a:r>
            <a:r>
              <a:rPr lang="fr" sz="1700">
                <a:solidFill>
                  <a:schemeClr val="dk1"/>
                </a:solidFill>
              </a:rPr>
              <a:t>osfomycine-Trométamol </a:t>
            </a:r>
            <a:r>
              <a:rPr lang="fr" sz="1700">
                <a:solidFill>
                  <a:schemeClr val="dk1"/>
                </a:solidFill>
              </a:rPr>
              <a:t>en monodose</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Amoxicilline pendant 7 jours </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Nitrofurantoïne</a:t>
            </a:r>
            <a:r>
              <a:rPr lang="fr" sz="1700">
                <a:solidFill>
                  <a:schemeClr val="dk1"/>
                </a:solidFill>
              </a:rPr>
              <a:t> pendant 7 jours</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Vous attendez l’antibiogramme avant de traiter</a:t>
            </a:r>
            <a:endParaRPr sz="1700">
              <a:solidFill>
                <a:schemeClr val="dk1"/>
              </a:solidFill>
            </a:endParaRPr>
          </a:p>
          <a:p>
            <a:pPr indent="-336550" lvl="0" marL="457200" rtl="0" algn="l">
              <a:spcBef>
                <a:spcPts val="0"/>
              </a:spcBef>
              <a:spcAft>
                <a:spcPts val="0"/>
              </a:spcAft>
              <a:buClr>
                <a:schemeClr val="dk1"/>
              </a:buClr>
              <a:buSzPts val="1700"/>
              <a:buAutoNum type="alphaUcPeriod"/>
            </a:pPr>
            <a:r>
              <a:rPr lang="fr" sz="1700">
                <a:solidFill>
                  <a:schemeClr val="dk1"/>
                </a:solidFill>
              </a:rPr>
              <a:t>Vous prescrivez un ECBU de contrôle à faire à distance du traitement</a:t>
            </a:r>
            <a:endParaRPr sz="1700">
              <a:solidFill>
                <a:schemeClr val="dk1"/>
              </a:solidFill>
            </a:endParaRPr>
          </a:p>
          <a:p>
            <a:pPr indent="0" lvl="0" marL="0" rtl="0" algn="l">
              <a:spcBef>
                <a:spcPts val="1200"/>
              </a:spcBef>
              <a:spcAft>
                <a:spcPts val="1200"/>
              </a:spcAft>
              <a:buNone/>
            </a:pPr>
            <a:r>
              <a:t/>
            </a:r>
            <a:endParaRPr/>
          </a:p>
        </p:txBody>
      </p:sp>
      <p:pic>
        <p:nvPicPr>
          <p:cNvPr id="114" name="Google Shape;114;p21"/>
          <p:cNvPicPr preferRelativeResize="0"/>
          <p:nvPr/>
        </p:nvPicPr>
        <p:blipFill>
          <a:blip r:embed="rId3">
            <a:alphaModFix/>
          </a:blip>
          <a:stretch>
            <a:fillRect/>
          </a:stretch>
        </p:blipFill>
        <p:spPr>
          <a:xfrm>
            <a:off x="6303858" y="2021350"/>
            <a:ext cx="2729001" cy="1537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